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3"/>
  </p:notesMasterIdLst>
  <p:handoutMasterIdLst>
    <p:handoutMasterId r:id="rId14"/>
  </p:handoutMasterIdLst>
  <p:sldIdLst>
    <p:sldId id="256" r:id="rId5"/>
    <p:sldId id="257" r:id="rId6"/>
    <p:sldId id="265" r:id="rId7"/>
    <p:sldId id="267" r:id="rId8"/>
    <p:sldId id="268" r:id="rId9"/>
    <p:sldId id="258" r:id="rId10"/>
    <p:sldId id="269" r:id="rId11"/>
    <p:sldId id="261" r:id="rId1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80" userDrawn="1">
          <p15:clr>
            <a:srgbClr val="A4A3A4"/>
          </p15:clr>
        </p15:guide>
        <p15:guide id="2" pos="2448">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ssica Chew" initials="JC" lastIdx="9" clrIdx="0">
    <p:extLst>
      <p:ext uri="{19B8F6BF-5375-455C-9EA6-DF929625EA0E}">
        <p15:presenceInfo xmlns:p15="http://schemas.microsoft.com/office/powerpoint/2012/main" userId="S::jchew@trellahealth.com::10078ba0-50a8-4cce-a560-826508cdbbf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3"/>
  </p:normalViewPr>
  <p:slideViewPr>
    <p:cSldViewPr snapToGrid="0">
      <p:cViewPr varScale="1">
        <p:scale>
          <a:sx n="93" d="100"/>
          <a:sy n="93" d="100"/>
        </p:scale>
        <p:origin x="3480" y="64"/>
      </p:cViewPr>
      <p:guideLst>
        <p:guide orient="horz" pos="1080"/>
        <p:guide pos="2448"/>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5CA3B-B13D-41BB-B2C3-005264BDADA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34A08D3-06CE-4706-9604-4E82C7052B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F46BB0-A5DD-4572-A565-BACA90363D09}" type="datetimeFigureOut">
              <a:rPr lang="en-US" smtClean="0"/>
              <a:t>7/29/2020</a:t>
            </a:fld>
            <a:endParaRPr lang="en-US"/>
          </a:p>
        </p:txBody>
      </p:sp>
      <p:sp>
        <p:nvSpPr>
          <p:cNvPr id="4" name="Footer Placeholder 3">
            <a:extLst>
              <a:ext uri="{FF2B5EF4-FFF2-40B4-BE49-F238E27FC236}">
                <a16:creationId xmlns:a16="http://schemas.microsoft.com/office/drawing/2014/main" id="{B29567D0-F812-4BD1-BF6F-748449A3E3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4833F77-D930-4618-B411-1EC235E116F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76C7DC-3FEE-482F-8F1A-67680FA6DD3D}" type="slidenum">
              <a:rPr lang="en-US" smtClean="0"/>
              <a:t>‹#›</a:t>
            </a:fld>
            <a:endParaRPr lang="en-US"/>
          </a:p>
        </p:txBody>
      </p:sp>
    </p:spTree>
    <p:extLst>
      <p:ext uri="{BB962C8B-B14F-4D97-AF65-F5344CB8AC3E}">
        <p14:creationId xmlns:p14="http://schemas.microsoft.com/office/powerpoint/2010/main" val="346149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BC0371-C3A1-4E68-B62B-A28FEF1047EA}" type="datetimeFigureOut">
              <a:rPr lang="en-US" smtClean="0"/>
              <a:t>7/29/2020</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2AF00E-8BB4-4796-B213-D57476C962FD}" type="slidenum">
              <a:rPr lang="en-US" smtClean="0"/>
              <a:t>‹#›</a:t>
            </a:fld>
            <a:endParaRPr lang="en-US"/>
          </a:p>
        </p:txBody>
      </p:sp>
    </p:spTree>
    <p:extLst>
      <p:ext uri="{BB962C8B-B14F-4D97-AF65-F5344CB8AC3E}">
        <p14:creationId xmlns:p14="http://schemas.microsoft.com/office/powerpoint/2010/main" val="2628643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D2AF00E-8BB4-4796-B213-D57476C962FD}" type="slidenum">
              <a:rPr lang="en-US" smtClean="0"/>
              <a:t>1</a:t>
            </a:fld>
            <a:endParaRPr lang="en-US"/>
          </a:p>
        </p:txBody>
      </p:sp>
    </p:spTree>
    <p:extLst>
      <p:ext uri="{BB962C8B-B14F-4D97-AF65-F5344CB8AC3E}">
        <p14:creationId xmlns:p14="http://schemas.microsoft.com/office/powerpoint/2010/main" val="2524527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D2AF00E-8BB4-4796-B213-D57476C962FD}" type="slidenum">
              <a:rPr lang="en-US" smtClean="0"/>
              <a:t>2</a:t>
            </a:fld>
            <a:endParaRPr lang="en-US"/>
          </a:p>
        </p:txBody>
      </p:sp>
    </p:spTree>
    <p:extLst>
      <p:ext uri="{BB962C8B-B14F-4D97-AF65-F5344CB8AC3E}">
        <p14:creationId xmlns:p14="http://schemas.microsoft.com/office/powerpoint/2010/main" val="69670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D2AF00E-8BB4-4796-B213-D57476C962FD}" type="slidenum">
              <a:rPr lang="en-US" smtClean="0"/>
              <a:t>3</a:t>
            </a:fld>
            <a:endParaRPr lang="en-US"/>
          </a:p>
        </p:txBody>
      </p:sp>
    </p:spTree>
    <p:extLst>
      <p:ext uri="{BB962C8B-B14F-4D97-AF65-F5344CB8AC3E}">
        <p14:creationId xmlns:p14="http://schemas.microsoft.com/office/powerpoint/2010/main" val="1927717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hite">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9F1717BD-63FB-3740-A8FE-7C630730B2A8}"/>
              </a:ext>
            </a:extLst>
          </p:cNvPr>
          <p:cNvSpPr>
            <a:spLocks noGrp="1"/>
          </p:cNvSpPr>
          <p:nvPr>
            <p:ph type="ctrTitle"/>
          </p:nvPr>
        </p:nvSpPr>
        <p:spPr>
          <a:xfrm>
            <a:off x="567432" y="4262040"/>
            <a:ext cx="6606540" cy="1766793"/>
          </a:xfrm>
          <a:prstGeom prst="rect">
            <a:avLst/>
          </a:prstGeom>
        </p:spPr>
        <p:txBody>
          <a:bodyPr anchor="t">
            <a:normAutofit/>
          </a:bodyPr>
          <a:lstStyle>
            <a:lvl1pPr algn="l">
              <a:lnSpc>
                <a:spcPct val="100000"/>
              </a:lnSpc>
              <a:defRPr sz="5500" b="0" i="0" spc="-96">
                <a:solidFill>
                  <a:srgbClr val="000000"/>
                </a:solidFill>
                <a:latin typeface="News Gothic MT" panose="020B0503020103020203" pitchFamily="34" charset="0"/>
              </a:defRPr>
            </a:lvl1pPr>
          </a:lstStyle>
          <a:p>
            <a:r>
              <a:rPr lang="en-US" dirty="0"/>
              <a:t>Click to edit Master title style</a:t>
            </a:r>
          </a:p>
        </p:txBody>
      </p:sp>
      <p:sp>
        <p:nvSpPr>
          <p:cNvPr id="19" name="Subtitle 2">
            <a:extLst>
              <a:ext uri="{FF2B5EF4-FFF2-40B4-BE49-F238E27FC236}">
                <a16:creationId xmlns:a16="http://schemas.microsoft.com/office/drawing/2014/main" id="{830714A6-051D-F44D-B11C-D42E26B1D82E}"/>
              </a:ext>
            </a:extLst>
          </p:cNvPr>
          <p:cNvSpPr>
            <a:spLocks noGrp="1"/>
          </p:cNvSpPr>
          <p:nvPr>
            <p:ph type="subTitle" idx="1" hasCustomPrompt="1"/>
          </p:nvPr>
        </p:nvSpPr>
        <p:spPr>
          <a:xfrm>
            <a:off x="582930" y="3459091"/>
            <a:ext cx="6591042" cy="681830"/>
          </a:xfrm>
          <a:prstGeom prst="rect">
            <a:avLst/>
          </a:prstGeom>
        </p:spPr>
        <p:txBody>
          <a:bodyPr bIns="0" anchor="b">
            <a:normAutofit/>
          </a:bodyPr>
          <a:lstStyle>
            <a:lvl1pPr marL="0" indent="0" algn="l">
              <a:buNone/>
              <a:defRPr sz="1700">
                <a:solidFill>
                  <a:srgbClr val="000000"/>
                </a:solidFill>
              </a:defRPr>
            </a:lvl1pPr>
            <a:lvl2pPr marL="388601" indent="0" algn="ctr">
              <a:buNone/>
              <a:defRPr>
                <a:solidFill>
                  <a:schemeClr val="tx1">
                    <a:tint val="75000"/>
                  </a:schemeClr>
                </a:solidFill>
              </a:defRPr>
            </a:lvl2pPr>
            <a:lvl3pPr marL="777202" indent="0" algn="ctr">
              <a:buNone/>
              <a:defRPr>
                <a:solidFill>
                  <a:schemeClr val="tx1">
                    <a:tint val="75000"/>
                  </a:schemeClr>
                </a:solidFill>
              </a:defRPr>
            </a:lvl3pPr>
            <a:lvl4pPr marL="1165802" indent="0" algn="ctr">
              <a:buNone/>
              <a:defRPr>
                <a:solidFill>
                  <a:schemeClr val="tx1">
                    <a:tint val="75000"/>
                  </a:schemeClr>
                </a:solidFill>
              </a:defRPr>
            </a:lvl4pPr>
            <a:lvl5pPr marL="1554402" indent="0" algn="ctr">
              <a:buNone/>
              <a:defRPr>
                <a:solidFill>
                  <a:schemeClr val="tx1">
                    <a:tint val="75000"/>
                  </a:schemeClr>
                </a:solidFill>
              </a:defRPr>
            </a:lvl5pPr>
            <a:lvl6pPr marL="1943003" indent="0" algn="ctr">
              <a:buNone/>
              <a:defRPr>
                <a:solidFill>
                  <a:schemeClr val="tx1">
                    <a:tint val="75000"/>
                  </a:schemeClr>
                </a:solidFill>
              </a:defRPr>
            </a:lvl6pPr>
            <a:lvl7pPr marL="2331604" indent="0" algn="ctr">
              <a:buNone/>
              <a:defRPr>
                <a:solidFill>
                  <a:schemeClr val="tx1">
                    <a:tint val="75000"/>
                  </a:schemeClr>
                </a:solidFill>
              </a:defRPr>
            </a:lvl7pPr>
            <a:lvl8pPr marL="2720204" indent="0" algn="ctr">
              <a:buNone/>
              <a:defRPr>
                <a:solidFill>
                  <a:schemeClr val="tx1">
                    <a:tint val="75000"/>
                  </a:schemeClr>
                </a:solidFill>
              </a:defRPr>
            </a:lvl8pPr>
            <a:lvl9pPr marL="3108805" indent="0" algn="ctr">
              <a:buNone/>
              <a:defRPr>
                <a:solidFill>
                  <a:schemeClr val="tx1">
                    <a:tint val="75000"/>
                  </a:schemeClr>
                </a:solidFill>
              </a:defRPr>
            </a:lvl9pPr>
          </a:lstStyle>
          <a:p>
            <a:r>
              <a:rPr lang="en-US" dirty="0"/>
              <a:t>Insert Physician Name &amp; Home Health Agency Name </a:t>
            </a:r>
          </a:p>
        </p:txBody>
      </p:sp>
      <p:sp>
        <p:nvSpPr>
          <p:cNvPr id="20" name="Picture Placeholder 2">
            <a:extLst>
              <a:ext uri="{FF2B5EF4-FFF2-40B4-BE49-F238E27FC236}">
                <a16:creationId xmlns:a16="http://schemas.microsoft.com/office/drawing/2014/main" id="{4CA5C0B5-82C2-CC43-A739-89B1842D8CD8}"/>
              </a:ext>
            </a:extLst>
          </p:cNvPr>
          <p:cNvSpPr>
            <a:spLocks noGrp="1"/>
          </p:cNvSpPr>
          <p:nvPr>
            <p:ph type="pic" sz="quarter" idx="10" hasCustomPrompt="1"/>
          </p:nvPr>
        </p:nvSpPr>
        <p:spPr>
          <a:xfrm>
            <a:off x="570631" y="1905290"/>
            <a:ext cx="1413438" cy="1410280"/>
          </a:xfrm>
        </p:spPr>
        <p:txBody>
          <a:bodyPr anchor="ctr"/>
          <a:lstStyle>
            <a:lvl1pPr marL="0" indent="0" algn="ctr">
              <a:buNone/>
              <a:defRPr sz="893"/>
            </a:lvl1pPr>
          </a:lstStyle>
          <a:p>
            <a:r>
              <a:rPr lang="en-US" dirty="0"/>
              <a:t>Insert Your </a:t>
            </a:r>
            <a:br>
              <a:rPr lang="en-US" dirty="0"/>
            </a:br>
            <a:r>
              <a:rPr lang="en-US" dirty="0"/>
              <a:t>Logo Here</a:t>
            </a:r>
          </a:p>
        </p:txBody>
      </p:sp>
      <p:cxnSp>
        <p:nvCxnSpPr>
          <p:cNvPr id="21" name="Straight Connector 20">
            <a:extLst>
              <a:ext uri="{FF2B5EF4-FFF2-40B4-BE49-F238E27FC236}">
                <a16:creationId xmlns:a16="http://schemas.microsoft.com/office/drawing/2014/main" id="{FCEE2958-8E2B-AA43-9176-13424308AC67}"/>
              </a:ext>
            </a:extLst>
          </p:cNvPr>
          <p:cNvCxnSpPr>
            <a:cxnSpLocks/>
          </p:cNvCxnSpPr>
          <p:nvPr userDrawn="1"/>
        </p:nvCxnSpPr>
        <p:spPr>
          <a:xfrm>
            <a:off x="0" y="8956766"/>
            <a:ext cx="7772400" cy="0"/>
          </a:xfrm>
          <a:prstGeom prst="line">
            <a:avLst/>
          </a:prstGeom>
          <a:ln>
            <a:solidFill>
              <a:schemeClr val="accent1"/>
            </a:solidFill>
          </a:ln>
        </p:spPr>
        <p:style>
          <a:lnRef idx="1">
            <a:schemeClr val="accent6"/>
          </a:lnRef>
          <a:fillRef idx="0">
            <a:schemeClr val="accent6"/>
          </a:fillRef>
          <a:effectRef idx="0">
            <a:schemeClr val="accent6"/>
          </a:effectRef>
          <a:fontRef idx="minor">
            <a:schemeClr val="tx1"/>
          </a:fontRef>
        </p:style>
      </p:cxnSp>
      <p:sp>
        <p:nvSpPr>
          <p:cNvPr id="22" name="Text Placeholder 3">
            <a:extLst>
              <a:ext uri="{FF2B5EF4-FFF2-40B4-BE49-F238E27FC236}">
                <a16:creationId xmlns:a16="http://schemas.microsoft.com/office/drawing/2014/main" id="{2459D9E0-6EE5-D14D-8ED8-8B8F1DF3DDA9}"/>
              </a:ext>
            </a:extLst>
          </p:cNvPr>
          <p:cNvSpPr>
            <a:spLocks noGrp="1"/>
          </p:cNvSpPr>
          <p:nvPr>
            <p:ph type="body" sz="quarter" idx="11" hasCustomPrompt="1"/>
          </p:nvPr>
        </p:nvSpPr>
        <p:spPr>
          <a:xfrm>
            <a:off x="582613" y="6864746"/>
            <a:ext cx="3787775" cy="790575"/>
          </a:xfrm>
        </p:spPr>
        <p:txBody>
          <a:bodyPr/>
          <a:lstStyle>
            <a:lvl1pPr marL="0" indent="0">
              <a:buFontTx/>
              <a:buNone/>
              <a:defRPr/>
            </a:lvl1pPr>
          </a:lstStyle>
          <a:p>
            <a:r>
              <a:rPr lang="en-US" sz="1600" dirty="0">
                <a:solidFill>
                  <a:schemeClr val="accent1"/>
                </a:solidFill>
              </a:rPr>
              <a:t>DATE</a:t>
            </a:r>
          </a:p>
        </p:txBody>
      </p:sp>
      <p:sp>
        <p:nvSpPr>
          <p:cNvPr id="23" name="Footer Placeholder 4">
            <a:extLst>
              <a:ext uri="{FF2B5EF4-FFF2-40B4-BE49-F238E27FC236}">
                <a16:creationId xmlns:a16="http://schemas.microsoft.com/office/drawing/2014/main" id="{F80F8F0B-AD67-D641-9080-4F4B64B0BCD1}"/>
              </a:ext>
            </a:extLst>
          </p:cNvPr>
          <p:cNvSpPr>
            <a:spLocks noGrp="1"/>
          </p:cNvSpPr>
          <p:nvPr>
            <p:ph type="ftr" sz="quarter" idx="3"/>
          </p:nvPr>
        </p:nvSpPr>
        <p:spPr>
          <a:xfrm>
            <a:off x="500866" y="9454900"/>
            <a:ext cx="4892434" cy="535517"/>
          </a:xfrm>
          <a:prstGeom prst="rect">
            <a:avLst/>
          </a:prstGeom>
        </p:spPr>
        <p:txBody>
          <a:bodyPr anchor="t"/>
          <a:lstStyle>
            <a:lvl1pPr algn="l">
              <a:defRPr lang="en-US" sz="446" i="0" smtClean="0">
                <a:solidFill>
                  <a:schemeClr val="bg1">
                    <a:lumMod val="50000"/>
                  </a:schemeClr>
                </a:solidFill>
                <a:latin typeface="+mj-lt"/>
              </a:defRPr>
            </a:lvl1pPr>
          </a:lstStyle>
          <a:p>
            <a:r>
              <a:rPr lang="en-US" dirty="0"/>
              <a:t>Metrics provided by </a:t>
            </a:r>
            <a:r>
              <a:rPr lang="en-US" dirty="0" err="1"/>
              <a:t>Trella</a:t>
            </a:r>
            <a:r>
              <a:rPr lang="en-US" dirty="0"/>
              <a:t> Health. As one of only a few companies in the country deemed an Innovator under the Centers for Medicare and Medicaid Services’ Virtual Research Data Center Program, </a:t>
            </a:r>
            <a:r>
              <a:rPr lang="en-US" dirty="0" err="1"/>
              <a:t>Trella</a:t>
            </a:r>
            <a:r>
              <a:rPr lang="en-US" dirty="0"/>
              <a:t> has access to 100% of Medicare Part A and Part B claims data. All insights presented are derived from the analysis of 1.2 billion claims annually.</a:t>
            </a:r>
          </a:p>
        </p:txBody>
      </p:sp>
      <p:grpSp>
        <p:nvGrpSpPr>
          <p:cNvPr id="24" name="Group 23">
            <a:extLst>
              <a:ext uri="{FF2B5EF4-FFF2-40B4-BE49-F238E27FC236}">
                <a16:creationId xmlns:a16="http://schemas.microsoft.com/office/drawing/2014/main" id="{9B6FFBBF-F471-2C46-B9D0-F4BFACF2EC32}"/>
              </a:ext>
            </a:extLst>
          </p:cNvPr>
          <p:cNvGrpSpPr>
            <a:grpSpLocks noChangeAspect="1"/>
          </p:cNvGrpSpPr>
          <p:nvPr userDrawn="1"/>
        </p:nvGrpSpPr>
        <p:grpSpPr>
          <a:xfrm>
            <a:off x="5717324" y="9277736"/>
            <a:ext cx="505396" cy="535517"/>
            <a:chOff x="1985964" y="-549208"/>
            <a:chExt cx="3494087" cy="3760787"/>
          </a:xfrm>
        </p:grpSpPr>
        <p:sp>
          <p:nvSpPr>
            <p:cNvPr id="25" name="Freeform 2">
              <a:extLst>
                <a:ext uri="{FF2B5EF4-FFF2-40B4-BE49-F238E27FC236}">
                  <a16:creationId xmlns:a16="http://schemas.microsoft.com/office/drawing/2014/main" id="{8B274280-F0AB-134C-9712-6013C64788A9}"/>
                </a:ext>
              </a:extLst>
            </p:cNvPr>
            <p:cNvSpPr>
              <a:spLocks noChangeArrowheads="1"/>
            </p:cNvSpPr>
            <p:nvPr userDrawn="1"/>
          </p:nvSpPr>
          <p:spPr bwMode="auto">
            <a:xfrm>
              <a:off x="1985964" y="1417703"/>
              <a:ext cx="3494087" cy="1793876"/>
            </a:xfrm>
            <a:custGeom>
              <a:avLst/>
              <a:gdLst>
                <a:gd name="T0" fmla="*/ 0 w 9708"/>
                <a:gd name="T1" fmla="*/ 0 h 4981"/>
                <a:gd name="T2" fmla="*/ 1033 w 9708"/>
                <a:gd name="T3" fmla="*/ 277 h 4981"/>
                <a:gd name="T4" fmla="*/ 734 w 9708"/>
                <a:gd name="T5" fmla="*/ 277 h 4981"/>
                <a:gd name="T6" fmla="*/ 2320 w 9708"/>
                <a:gd name="T7" fmla="*/ 1555 h 4981"/>
                <a:gd name="T8" fmla="*/ 3037 w 9708"/>
                <a:gd name="T9" fmla="*/ 720 h 4981"/>
                <a:gd name="T10" fmla="*/ 2323 w 9708"/>
                <a:gd name="T11" fmla="*/ 743 h 4981"/>
                <a:gd name="T12" fmla="*/ 2320 w 9708"/>
                <a:gd name="T13" fmla="*/ 2683 h 4981"/>
                <a:gd name="T14" fmla="*/ 5021 w 9708"/>
                <a:gd name="T15" fmla="*/ 2390 h 4981"/>
                <a:gd name="T16" fmla="*/ 3542 w 9708"/>
                <a:gd name="T17" fmla="*/ 1774 h 4981"/>
                <a:gd name="T18" fmla="*/ 4228 w 9708"/>
                <a:gd name="T19" fmla="*/ 686 h 4981"/>
                <a:gd name="T20" fmla="*/ 3260 w 9708"/>
                <a:gd name="T21" fmla="*/ 1735 h 4981"/>
                <a:gd name="T22" fmla="*/ 4820 w 9708"/>
                <a:gd name="T23" fmla="*/ 1524 h 4981"/>
                <a:gd name="T24" fmla="*/ 6050 w 9708"/>
                <a:gd name="T25" fmla="*/ 2740 h 4981"/>
                <a:gd name="T26" fmla="*/ 6089 w 9708"/>
                <a:gd name="T27" fmla="*/ 2474 h 4981"/>
                <a:gd name="T28" fmla="*/ 5561 w 9708"/>
                <a:gd name="T29" fmla="*/ 0 h 4981"/>
                <a:gd name="T30" fmla="*/ 7085 w 9708"/>
                <a:gd name="T31" fmla="*/ 2740 h 4981"/>
                <a:gd name="T32" fmla="*/ 7125 w 9708"/>
                <a:gd name="T33" fmla="*/ 2474 h 4981"/>
                <a:gd name="T34" fmla="*/ 6597 w 9708"/>
                <a:gd name="T35" fmla="*/ 0 h 4981"/>
                <a:gd name="T36" fmla="*/ 8488 w 9708"/>
                <a:gd name="T37" fmla="*/ 2740 h 4981"/>
                <a:gd name="T38" fmla="*/ 9526 w 9708"/>
                <a:gd name="T39" fmla="*/ 2728 h 4981"/>
                <a:gd name="T40" fmla="*/ 9608 w 9708"/>
                <a:gd name="T41" fmla="*/ 2491 h 4981"/>
                <a:gd name="T42" fmla="*/ 9176 w 9708"/>
                <a:gd name="T43" fmla="*/ 745 h 4981"/>
                <a:gd name="T44" fmla="*/ 7506 w 9708"/>
                <a:gd name="T45" fmla="*/ 1712 h 4981"/>
                <a:gd name="T46" fmla="*/ 9210 w 9708"/>
                <a:gd name="T47" fmla="*/ 1712 h 4981"/>
                <a:gd name="T48" fmla="*/ 1041 w 9708"/>
                <a:gd name="T49" fmla="*/ 4980 h 4981"/>
                <a:gd name="T50" fmla="*/ 1916 w 9708"/>
                <a:gd name="T51" fmla="*/ 4354 h 4981"/>
                <a:gd name="T52" fmla="*/ 2063 w 9708"/>
                <a:gd name="T53" fmla="*/ 3671 h 4981"/>
                <a:gd name="T54" fmla="*/ 1188 w 9708"/>
                <a:gd name="T55" fmla="*/ 4218 h 4981"/>
                <a:gd name="T56" fmla="*/ 1041 w 9708"/>
                <a:gd name="T57" fmla="*/ 4980 h 4981"/>
                <a:gd name="T58" fmla="*/ 3392 w 9708"/>
                <a:gd name="T59" fmla="*/ 4845 h 4981"/>
                <a:gd name="T60" fmla="*/ 3344 w 9708"/>
                <a:gd name="T61" fmla="*/ 4357 h 4981"/>
                <a:gd name="T62" fmla="*/ 2785 w 9708"/>
                <a:gd name="T63" fmla="*/ 3806 h 4981"/>
                <a:gd name="T64" fmla="*/ 2639 w 9708"/>
                <a:gd name="T65" fmla="*/ 3671 h 4981"/>
                <a:gd name="T66" fmla="*/ 3945 w 9708"/>
                <a:gd name="T67" fmla="*/ 4980 h 4981"/>
                <a:gd name="T68" fmla="*/ 4851 w 9708"/>
                <a:gd name="T69" fmla="*/ 4980 h 4981"/>
                <a:gd name="T70" fmla="*/ 4343 w 9708"/>
                <a:gd name="T71" fmla="*/ 3671 h 4981"/>
                <a:gd name="T72" fmla="*/ 4400 w 9708"/>
                <a:gd name="T73" fmla="*/ 3899 h 4981"/>
                <a:gd name="T74" fmla="*/ 5480 w 9708"/>
                <a:gd name="T75" fmla="*/ 4980 h 4981"/>
                <a:gd name="T76" fmla="*/ 5626 w 9708"/>
                <a:gd name="T77" fmla="*/ 4845 h 4981"/>
                <a:gd name="T78" fmla="*/ 5480 w 9708"/>
                <a:gd name="T79" fmla="*/ 4980 h 4981"/>
                <a:gd name="T80" fmla="*/ 6891 w 9708"/>
                <a:gd name="T81" fmla="*/ 3806 h 4981"/>
                <a:gd name="T82" fmla="*/ 6388 w 9708"/>
                <a:gd name="T83" fmla="*/ 3671 h 4981"/>
                <a:gd name="T84" fmla="*/ 6744 w 9708"/>
                <a:gd name="T85" fmla="*/ 4980 h 4981"/>
                <a:gd name="T86" fmla="*/ 7856 w 9708"/>
                <a:gd name="T87" fmla="*/ 4354 h 4981"/>
                <a:gd name="T88" fmla="*/ 8731 w 9708"/>
                <a:gd name="T89" fmla="*/ 4980 h 4981"/>
                <a:gd name="T90" fmla="*/ 8584 w 9708"/>
                <a:gd name="T91" fmla="*/ 4218 h 4981"/>
                <a:gd name="T92" fmla="*/ 7709 w 9708"/>
                <a:gd name="T93" fmla="*/ 3671 h 49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708" h="4981">
                  <a:moveTo>
                    <a:pt x="731" y="277"/>
                  </a:moveTo>
                  <a:lnTo>
                    <a:pt x="0" y="277"/>
                  </a:lnTo>
                  <a:lnTo>
                    <a:pt x="0" y="0"/>
                  </a:lnTo>
                  <a:lnTo>
                    <a:pt x="1764" y="0"/>
                  </a:lnTo>
                  <a:lnTo>
                    <a:pt x="1764" y="277"/>
                  </a:lnTo>
                  <a:lnTo>
                    <a:pt x="1033" y="277"/>
                  </a:lnTo>
                  <a:lnTo>
                    <a:pt x="1033" y="2683"/>
                  </a:lnTo>
                  <a:lnTo>
                    <a:pt x="734" y="2683"/>
                  </a:lnTo>
                  <a:lnTo>
                    <a:pt x="734" y="277"/>
                  </a:lnTo>
                  <a:lnTo>
                    <a:pt x="731" y="277"/>
                  </a:lnTo>
                  <a:close/>
                  <a:moveTo>
                    <a:pt x="2320" y="2683"/>
                  </a:moveTo>
                  <a:lnTo>
                    <a:pt x="2320" y="1555"/>
                  </a:lnTo>
                  <a:cubicBezTo>
                    <a:pt x="2320" y="1228"/>
                    <a:pt x="2543" y="1008"/>
                    <a:pt x="2845" y="1008"/>
                  </a:cubicBezTo>
                  <a:cubicBezTo>
                    <a:pt x="2927" y="1008"/>
                    <a:pt x="2991" y="1016"/>
                    <a:pt x="3037" y="1028"/>
                  </a:cubicBezTo>
                  <a:lnTo>
                    <a:pt x="3037" y="720"/>
                  </a:lnTo>
                  <a:cubicBezTo>
                    <a:pt x="3008" y="717"/>
                    <a:pt x="2960" y="712"/>
                    <a:pt x="2918" y="712"/>
                  </a:cubicBezTo>
                  <a:cubicBezTo>
                    <a:pt x="2625" y="712"/>
                    <a:pt x="2419" y="861"/>
                    <a:pt x="2323" y="1070"/>
                  </a:cubicBezTo>
                  <a:lnTo>
                    <a:pt x="2323" y="743"/>
                  </a:lnTo>
                  <a:lnTo>
                    <a:pt x="2038" y="743"/>
                  </a:lnTo>
                  <a:lnTo>
                    <a:pt x="2038" y="2683"/>
                  </a:lnTo>
                  <a:lnTo>
                    <a:pt x="2320" y="2683"/>
                  </a:lnTo>
                  <a:close/>
                  <a:moveTo>
                    <a:pt x="3260" y="1735"/>
                  </a:moveTo>
                  <a:cubicBezTo>
                    <a:pt x="3260" y="2339"/>
                    <a:pt x="3660" y="2731"/>
                    <a:pt x="4236" y="2731"/>
                  </a:cubicBezTo>
                  <a:cubicBezTo>
                    <a:pt x="4518" y="2731"/>
                    <a:pt x="4778" y="2658"/>
                    <a:pt x="5021" y="2390"/>
                  </a:cubicBezTo>
                  <a:lnTo>
                    <a:pt x="4831" y="2206"/>
                  </a:lnTo>
                  <a:cubicBezTo>
                    <a:pt x="4671" y="2376"/>
                    <a:pt x="4515" y="2474"/>
                    <a:pt x="4236" y="2474"/>
                  </a:cubicBezTo>
                  <a:cubicBezTo>
                    <a:pt x="3827" y="2474"/>
                    <a:pt x="3559" y="2201"/>
                    <a:pt x="3542" y="1774"/>
                  </a:cubicBezTo>
                  <a:lnTo>
                    <a:pt x="5119" y="1774"/>
                  </a:lnTo>
                  <a:cubicBezTo>
                    <a:pt x="5122" y="1718"/>
                    <a:pt x="5122" y="1650"/>
                    <a:pt x="5122" y="1650"/>
                  </a:cubicBezTo>
                  <a:cubicBezTo>
                    <a:pt x="5122" y="1115"/>
                    <a:pt x="4767" y="686"/>
                    <a:pt x="4228" y="686"/>
                  </a:cubicBezTo>
                  <a:cubicBezTo>
                    <a:pt x="3674" y="686"/>
                    <a:pt x="3257" y="1095"/>
                    <a:pt x="3257" y="1721"/>
                  </a:cubicBezTo>
                  <a:lnTo>
                    <a:pt x="3257" y="1735"/>
                  </a:lnTo>
                  <a:lnTo>
                    <a:pt x="3260" y="1735"/>
                  </a:lnTo>
                  <a:close/>
                  <a:moveTo>
                    <a:pt x="3564" y="1524"/>
                  </a:moveTo>
                  <a:cubicBezTo>
                    <a:pt x="3584" y="1208"/>
                    <a:pt x="3878" y="951"/>
                    <a:pt x="4230" y="951"/>
                  </a:cubicBezTo>
                  <a:cubicBezTo>
                    <a:pt x="4558" y="951"/>
                    <a:pt x="4820" y="1214"/>
                    <a:pt x="4820" y="1524"/>
                  </a:cubicBezTo>
                  <a:lnTo>
                    <a:pt x="3564" y="1524"/>
                  </a:lnTo>
                  <a:close/>
                  <a:moveTo>
                    <a:pt x="5561" y="2192"/>
                  </a:moveTo>
                  <a:cubicBezTo>
                    <a:pt x="5561" y="2692"/>
                    <a:pt x="5858" y="2740"/>
                    <a:pt x="6050" y="2740"/>
                  </a:cubicBezTo>
                  <a:cubicBezTo>
                    <a:pt x="6112" y="2740"/>
                    <a:pt x="6179" y="2737"/>
                    <a:pt x="6227" y="2709"/>
                  </a:cubicBezTo>
                  <a:lnTo>
                    <a:pt x="6227" y="2466"/>
                  </a:lnTo>
                  <a:cubicBezTo>
                    <a:pt x="6185" y="2474"/>
                    <a:pt x="6134" y="2474"/>
                    <a:pt x="6089" y="2474"/>
                  </a:cubicBezTo>
                  <a:cubicBezTo>
                    <a:pt x="5908" y="2474"/>
                    <a:pt x="5846" y="2387"/>
                    <a:pt x="5846" y="2175"/>
                  </a:cubicBezTo>
                  <a:lnTo>
                    <a:pt x="5846" y="0"/>
                  </a:lnTo>
                  <a:lnTo>
                    <a:pt x="5561" y="0"/>
                  </a:lnTo>
                  <a:lnTo>
                    <a:pt x="5561" y="2192"/>
                  </a:lnTo>
                  <a:close/>
                  <a:moveTo>
                    <a:pt x="6597" y="2192"/>
                  </a:moveTo>
                  <a:cubicBezTo>
                    <a:pt x="6597" y="2692"/>
                    <a:pt x="6893" y="2740"/>
                    <a:pt x="7085" y="2740"/>
                  </a:cubicBezTo>
                  <a:cubicBezTo>
                    <a:pt x="7147" y="2740"/>
                    <a:pt x="7215" y="2737"/>
                    <a:pt x="7263" y="2709"/>
                  </a:cubicBezTo>
                  <a:lnTo>
                    <a:pt x="7263" y="2466"/>
                  </a:lnTo>
                  <a:cubicBezTo>
                    <a:pt x="7221" y="2474"/>
                    <a:pt x="7170" y="2474"/>
                    <a:pt x="7125" y="2474"/>
                  </a:cubicBezTo>
                  <a:cubicBezTo>
                    <a:pt x="6944" y="2474"/>
                    <a:pt x="6882" y="2387"/>
                    <a:pt x="6882" y="2175"/>
                  </a:cubicBezTo>
                  <a:lnTo>
                    <a:pt x="6882" y="0"/>
                  </a:lnTo>
                  <a:lnTo>
                    <a:pt x="6597" y="0"/>
                  </a:lnTo>
                  <a:lnTo>
                    <a:pt x="6597" y="2192"/>
                  </a:lnTo>
                  <a:close/>
                  <a:moveTo>
                    <a:pt x="7506" y="1712"/>
                  </a:moveTo>
                  <a:cubicBezTo>
                    <a:pt x="7506" y="2305"/>
                    <a:pt x="7946" y="2740"/>
                    <a:pt x="8488" y="2740"/>
                  </a:cubicBezTo>
                  <a:cubicBezTo>
                    <a:pt x="8860" y="2740"/>
                    <a:pt x="9080" y="2570"/>
                    <a:pt x="9193" y="2398"/>
                  </a:cubicBezTo>
                  <a:cubicBezTo>
                    <a:pt x="9207" y="2548"/>
                    <a:pt x="9264" y="2630"/>
                    <a:pt x="9323" y="2675"/>
                  </a:cubicBezTo>
                  <a:cubicBezTo>
                    <a:pt x="9388" y="2720"/>
                    <a:pt x="9464" y="2728"/>
                    <a:pt x="9526" y="2728"/>
                  </a:cubicBezTo>
                  <a:cubicBezTo>
                    <a:pt x="9588" y="2728"/>
                    <a:pt x="9645" y="2726"/>
                    <a:pt x="9707" y="2697"/>
                  </a:cubicBezTo>
                  <a:lnTo>
                    <a:pt x="9707" y="2483"/>
                  </a:lnTo>
                  <a:cubicBezTo>
                    <a:pt x="9679" y="2486"/>
                    <a:pt x="9634" y="2491"/>
                    <a:pt x="9608" y="2491"/>
                  </a:cubicBezTo>
                  <a:cubicBezTo>
                    <a:pt x="9501" y="2491"/>
                    <a:pt x="9461" y="2418"/>
                    <a:pt x="9461" y="2249"/>
                  </a:cubicBezTo>
                  <a:lnTo>
                    <a:pt x="9461" y="745"/>
                  </a:lnTo>
                  <a:lnTo>
                    <a:pt x="9176" y="745"/>
                  </a:lnTo>
                  <a:lnTo>
                    <a:pt x="9176" y="1033"/>
                  </a:lnTo>
                  <a:cubicBezTo>
                    <a:pt x="9080" y="867"/>
                    <a:pt x="8869" y="686"/>
                    <a:pt x="8488" y="686"/>
                  </a:cubicBezTo>
                  <a:cubicBezTo>
                    <a:pt x="7946" y="686"/>
                    <a:pt x="7506" y="1120"/>
                    <a:pt x="7506" y="1712"/>
                  </a:cubicBezTo>
                  <a:close/>
                  <a:moveTo>
                    <a:pt x="7791" y="1712"/>
                  </a:moveTo>
                  <a:cubicBezTo>
                    <a:pt x="7791" y="1278"/>
                    <a:pt x="8087" y="951"/>
                    <a:pt x="8488" y="951"/>
                  </a:cubicBezTo>
                  <a:cubicBezTo>
                    <a:pt x="8903" y="951"/>
                    <a:pt x="9210" y="1278"/>
                    <a:pt x="9210" y="1712"/>
                  </a:cubicBezTo>
                  <a:cubicBezTo>
                    <a:pt x="9210" y="2147"/>
                    <a:pt x="8903" y="2474"/>
                    <a:pt x="8488" y="2474"/>
                  </a:cubicBezTo>
                  <a:cubicBezTo>
                    <a:pt x="8087" y="2474"/>
                    <a:pt x="7791" y="2147"/>
                    <a:pt x="7791" y="1712"/>
                  </a:cubicBezTo>
                  <a:close/>
                  <a:moveTo>
                    <a:pt x="1041" y="4980"/>
                  </a:moveTo>
                  <a:lnTo>
                    <a:pt x="1188" y="4980"/>
                  </a:lnTo>
                  <a:lnTo>
                    <a:pt x="1188" y="4354"/>
                  </a:lnTo>
                  <a:lnTo>
                    <a:pt x="1916" y="4354"/>
                  </a:lnTo>
                  <a:lnTo>
                    <a:pt x="1916" y="4980"/>
                  </a:lnTo>
                  <a:lnTo>
                    <a:pt x="2063" y="4980"/>
                  </a:lnTo>
                  <a:lnTo>
                    <a:pt x="2063" y="3671"/>
                  </a:lnTo>
                  <a:lnTo>
                    <a:pt x="1916" y="3671"/>
                  </a:lnTo>
                  <a:lnTo>
                    <a:pt x="1916" y="4218"/>
                  </a:lnTo>
                  <a:lnTo>
                    <a:pt x="1188" y="4218"/>
                  </a:lnTo>
                  <a:lnTo>
                    <a:pt x="1188" y="3671"/>
                  </a:lnTo>
                  <a:lnTo>
                    <a:pt x="1041" y="3671"/>
                  </a:lnTo>
                  <a:lnTo>
                    <a:pt x="1041" y="4980"/>
                  </a:lnTo>
                  <a:close/>
                  <a:moveTo>
                    <a:pt x="2639" y="4980"/>
                  </a:moveTo>
                  <a:lnTo>
                    <a:pt x="3392" y="4980"/>
                  </a:lnTo>
                  <a:lnTo>
                    <a:pt x="3392" y="4845"/>
                  </a:lnTo>
                  <a:lnTo>
                    <a:pt x="2785" y="4845"/>
                  </a:lnTo>
                  <a:lnTo>
                    <a:pt x="2785" y="4357"/>
                  </a:lnTo>
                  <a:lnTo>
                    <a:pt x="3344" y="4357"/>
                  </a:lnTo>
                  <a:lnTo>
                    <a:pt x="3344" y="4221"/>
                  </a:lnTo>
                  <a:lnTo>
                    <a:pt x="2785" y="4221"/>
                  </a:lnTo>
                  <a:lnTo>
                    <a:pt x="2785" y="3806"/>
                  </a:lnTo>
                  <a:lnTo>
                    <a:pt x="3378" y="3806"/>
                  </a:lnTo>
                  <a:lnTo>
                    <a:pt x="3378" y="3671"/>
                  </a:lnTo>
                  <a:lnTo>
                    <a:pt x="2639" y="3671"/>
                  </a:lnTo>
                  <a:lnTo>
                    <a:pt x="2639" y="4980"/>
                  </a:lnTo>
                  <a:close/>
                  <a:moveTo>
                    <a:pt x="3787" y="4980"/>
                  </a:moveTo>
                  <a:lnTo>
                    <a:pt x="3945" y="4980"/>
                  </a:lnTo>
                  <a:lnTo>
                    <a:pt x="4081" y="4656"/>
                  </a:lnTo>
                  <a:lnTo>
                    <a:pt x="4716" y="4656"/>
                  </a:lnTo>
                  <a:lnTo>
                    <a:pt x="4851" y="4980"/>
                  </a:lnTo>
                  <a:lnTo>
                    <a:pt x="5009" y="4980"/>
                  </a:lnTo>
                  <a:lnTo>
                    <a:pt x="4456" y="3671"/>
                  </a:lnTo>
                  <a:lnTo>
                    <a:pt x="4343" y="3671"/>
                  </a:lnTo>
                  <a:lnTo>
                    <a:pt x="3787" y="4980"/>
                  </a:lnTo>
                  <a:close/>
                  <a:moveTo>
                    <a:pt x="4137" y="4523"/>
                  </a:moveTo>
                  <a:lnTo>
                    <a:pt x="4400" y="3899"/>
                  </a:lnTo>
                  <a:lnTo>
                    <a:pt x="4662" y="4523"/>
                  </a:lnTo>
                  <a:lnTo>
                    <a:pt x="4137" y="4523"/>
                  </a:lnTo>
                  <a:close/>
                  <a:moveTo>
                    <a:pt x="5480" y="4980"/>
                  </a:moveTo>
                  <a:lnTo>
                    <a:pt x="6165" y="4980"/>
                  </a:lnTo>
                  <a:lnTo>
                    <a:pt x="6165" y="4845"/>
                  </a:lnTo>
                  <a:lnTo>
                    <a:pt x="5626" y="4845"/>
                  </a:lnTo>
                  <a:lnTo>
                    <a:pt x="5626" y="3671"/>
                  </a:lnTo>
                  <a:lnTo>
                    <a:pt x="5480" y="3671"/>
                  </a:lnTo>
                  <a:lnTo>
                    <a:pt x="5480" y="4980"/>
                  </a:lnTo>
                  <a:close/>
                  <a:moveTo>
                    <a:pt x="6744" y="4980"/>
                  </a:moveTo>
                  <a:lnTo>
                    <a:pt x="6891" y="4980"/>
                  </a:lnTo>
                  <a:lnTo>
                    <a:pt x="6891" y="3806"/>
                  </a:lnTo>
                  <a:lnTo>
                    <a:pt x="7249" y="3806"/>
                  </a:lnTo>
                  <a:lnTo>
                    <a:pt x="7249" y="3671"/>
                  </a:lnTo>
                  <a:lnTo>
                    <a:pt x="6388" y="3671"/>
                  </a:lnTo>
                  <a:lnTo>
                    <a:pt x="6388" y="3806"/>
                  </a:lnTo>
                  <a:lnTo>
                    <a:pt x="6744" y="3806"/>
                  </a:lnTo>
                  <a:lnTo>
                    <a:pt x="6744" y="4980"/>
                  </a:lnTo>
                  <a:close/>
                  <a:moveTo>
                    <a:pt x="7709" y="4980"/>
                  </a:moveTo>
                  <a:lnTo>
                    <a:pt x="7856" y="4980"/>
                  </a:lnTo>
                  <a:lnTo>
                    <a:pt x="7856" y="4354"/>
                  </a:lnTo>
                  <a:lnTo>
                    <a:pt x="8584" y="4354"/>
                  </a:lnTo>
                  <a:lnTo>
                    <a:pt x="8584" y="4980"/>
                  </a:lnTo>
                  <a:lnTo>
                    <a:pt x="8731" y="4980"/>
                  </a:lnTo>
                  <a:lnTo>
                    <a:pt x="8731" y="3671"/>
                  </a:lnTo>
                  <a:lnTo>
                    <a:pt x="8584" y="3671"/>
                  </a:lnTo>
                  <a:lnTo>
                    <a:pt x="8584" y="4218"/>
                  </a:lnTo>
                  <a:lnTo>
                    <a:pt x="7856" y="4218"/>
                  </a:lnTo>
                  <a:lnTo>
                    <a:pt x="7856" y="3671"/>
                  </a:lnTo>
                  <a:lnTo>
                    <a:pt x="7709" y="3671"/>
                  </a:lnTo>
                  <a:lnTo>
                    <a:pt x="7709" y="4980"/>
                  </a:lnTo>
                  <a:close/>
                </a:path>
              </a:pathLst>
            </a:custGeom>
            <a:solidFill>
              <a:srgbClr val="5A6771"/>
            </a:solidFill>
            <a:ln>
              <a:noFill/>
            </a:ln>
            <a:effectLst/>
          </p:spPr>
          <p:txBody>
            <a:bodyPr wrap="none" anchor="ctr"/>
            <a:lstStyle/>
            <a:p>
              <a:endParaRPr lang="en-US" sz="1530"/>
            </a:p>
          </p:txBody>
        </p:sp>
        <p:sp>
          <p:nvSpPr>
            <p:cNvPr id="26" name="Freeform 3">
              <a:extLst>
                <a:ext uri="{FF2B5EF4-FFF2-40B4-BE49-F238E27FC236}">
                  <a16:creationId xmlns:a16="http://schemas.microsoft.com/office/drawing/2014/main" id="{EBA136BC-41F3-D845-9D74-6A93D7FE0A92}"/>
                </a:ext>
              </a:extLst>
            </p:cNvPr>
            <p:cNvSpPr>
              <a:spLocks noChangeArrowheads="1"/>
            </p:cNvSpPr>
            <p:nvPr userDrawn="1"/>
          </p:nvSpPr>
          <p:spPr bwMode="auto">
            <a:xfrm>
              <a:off x="4497389" y="306454"/>
              <a:ext cx="422275" cy="573088"/>
            </a:xfrm>
            <a:custGeom>
              <a:avLst/>
              <a:gdLst>
                <a:gd name="T0" fmla="*/ 1174 w 1175"/>
                <a:gd name="T1" fmla="*/ 20 h 1590"/>
                <a:gd name="T2" fmla="*/ 0 w 1175"/>
                <a:gd name="T3" fmla="*/ 0 h 1590"/>
                <a:gd name="T4" fmla="*/ 0 w 1175"/>
                <a:gd name="T5" fmla="*/ 1434 h 1590"/>
                <a:gd name="T6" fmla="*/ 1174 w 1175"/>
                <a:gd name="T7" fmla="*/ 1589 h 1590"/>
                <a:gd name="T8" fmla="*/ 1174 w 1175"/>
                <a:gd name="T9" fmla="*/ 20 h 1590"/>
              </a:gdLst>
              <a:ahLst/>
              <a:cxnLst>
                <a:cxn ang="0">
                  <a:pos x="T0" y="T1"/>
                </a:cxn>
                <a:cxn ang="0">
                  <a:pos x="T2" y="T3"/>
                </a:cxn>
                <a:cxn ang="0">
                  <a:pos x="T4" y="T5"/>
                </a:cxn>
                <a:cxn ang="0">
                  <a:pos x="T6" y="T7"/>
                </a:cxn>
                <a:cxn ang="0">
                  <a:pos x="T8" y="T9"/>
                </a:cxn>
              </a:cxnLst>
              <a:rect l="0" t="0" r="r" b="b"/>
              <a:pathLst>
                <a:path w="1175" h="1590">
                  <a:moveTo>
                    <a:pt x="1174" y="20"/>
                  </a:moveTo>
                  <a:lnTo>
                    <a:pt x="0" y="0"/>
                  </a:lnTo>
                  <a:lnTo>
                    <a:pt x="0" y="1434"/>
                  </a:lnTo>
                  <a:lnTo>
                    <a:pt x="1174" y="1589"/>
                  </a:lnTo>
                  <a:lnTo>
                    <a:pt x="1174" y="20"/>
                  </a:lnTo>
                </a:path>
              </a:pathLst>
            </a:custGeom>
            <a:solidFill>
              <a:srgbClr val="CD3263"/>
            </a:solidFill>
            <a:ln>
              <a:noFill/>
            </a:ln>
            <a:effectLst/>
          </p:spPr>
          <p:txBody>
            <a:bodyPr wrap="none" anchor="ctr"/>
            <a:lstStyle/>
            <a:p>
              <a:endParaRPr lang="en-US" sz="1530"/>
            </a:p>
          </p:txBody>
        </p:sp>
        <p:sp>
          <p:nvSpPr>
            <p:cNvPr id="27" name="Freeform 4">
              <a:extLst>
                <a:ext uri="{FF2B5EF4-FFF2-40B4-BE49-F238E27FC236}">
                  <a16:creationId xmlns:a16="http://schemas.microsoft.com/office/drawing/2014/main" id="{2ABA571F-0328-554A-9B70-0F5F1261CEEC}"/>
                </a:ext>
              </a:extLst>
            </p:cNvPr>
            <p:cNvSpPr>
              <a:spLocks noChangeArrowheads="1"/>
            </p:cNvSpPr>
            <p:nvPr userDrawn="1"/>
          </p:nvSpPr>
          <p:spPr bwMode="auto">
            <a:xfrm>
              <a:off x="3227389" y="-382521"/>
              <a:ext cx="423862" cy="444500"/>
            </a:xfrm>
            <a:custGeom>
              <a:avLst/>
              <a:gdLst>
                <a:gd name="T0" fmla="*/ 1177 w 1178"/>
                <a:gd name="T1" fmla="*/ 1213 h 1234"/>
                <a:gd name="T2" fmla="*/ 0 w 1178"/>
                <a:gd name="T3" fmla="*/ 1233 h 1234"/>
                <a:gd name="T4" fmla="*/ 0 w 1178"/>
                <a:gd name="T5" fmla="*/ 152 h 1234"/>
                <a:gd name="T6" fmla="*/ 1177 w 1178"/>
                <a:gd name="T7" fmla="*/ 0 h 1234"/>
                <a:gd name="T8" fmla="*/ 1177 w 1178"/>
                <a:gd name="T9" fmla="*/ 1213 h 1234"/>
              </a:gdLst>
              <a:ahLst/>
              <a:cxnLst>
                <a:cxn ang="0">
                  <a:pos x="T0" y="T1"/>
                </a:cxn>
                <a:cxn ang="0">
                  <a:pos x="T2" y="T3"/>
                </a:cxn>
                <a:cxn ang="0">
                  <a:pos x="T4" y="T5"/>
                </a:cxn>
                <a:cxn ang="0">
                  <a:pos x="T6" y="T7"/>
                </a:cxn>
                <a:cxn ang="0">
                  <a:pos x="T8" y="T9"/>
                </a:cxn>
              </a:cxnLst>
              <a:rect l="0" t="0" r="r" b="b"/>
              <a:pathLst>
                <a:path w="1178" h="1234">
                  <a:moveTo>
                    <a:pt x="1177" y="1213"/>
                  </a:moveTo>
                  <a:lnTo>
                    <a:pt x="0" y="1233"/>
                  </a:lnTo>
                  <a:lnTo>
                    <a:pt x="0" y="152"/>
                  </a:lnTo>
                  <a:lnTo>
                    <a:pt x="1177" y="0"/>
                  </a:lnTo>
                  <a:lnTo>
                    <a:pt x="1177" y="1213"/>
                  </a:lnTo>
                </a:path>
              </a:pathLst>
            </a:custGeom>
            <a:solidFill>
              <a:schemeClr val="accent6"/>
            </a:solidFill>
            <a:ln>
              <a:noFill/>
            </a:ln>
            <a:effectLst/>
          </p:spPr>
          <p:txBody>
            <a:bodyPr wrap="none" anchor="ctr"/>
            <a:lstStyle/>
            <a:p>
              <a:endParaRPr lang="en-US" sz="1530"/>
            </a:p>
          </p:txBody>
        </p:sp>
        <p:sp>
          <p:nvSpPr>
            <p:cNvPr id="28" name="Freeform 5">
              <a:extLst>
                <a:ext uri="{FF2B5EF4-FFF2-40B4-BE49-F238E27FC236}">
                  <a16:creationId xmlns:a16="http://schemas.microsoft.com/office/drawing/2014/main" id="{B56D0F61-4A4B-FE4F-8435-86975DA1848A}"/>
                </a:ext>
              </a:extLst>
            </p:cNvPr>
            <p:cNvSpPr>
              <a:spLocks noChangeArrowheads="1"/>
            </p:cNvSpPr>
            <p:nvPr userDrawn="1"/>
          </p:nvSpPr>
          <p:spPr bwMode="auto">
            <a:xfrm>
              <a:off x="2593976" y="-466658"/>
              <a:ext cx="1690688" cy="1063625"/>
            </a:xfrm>
            <a:custGeom>
              <a:avLst/>
              <a:gdLst>
                <a:gd name="T0" fmla="*/ 1173 w 4698"/>
                <a:gd name="T1" fmla="*/ 2952 h 2953"/>
                <a:gd name="T2" fmla="*/ 0 w 4698"/>
                <a:gd name="T3" fmla="*/ 2797 h 2953"/>
                <a:gd name="T4" fmla="*/ 0 w 4698"/>
                <a:gd name="T5" fmla="*/ 1922 h 2953"/>
                <a:gd name="T6" fmla="*/ 1173 w 4698"/>
                <a:gd name="T7" fmla="*/ 1942 h 2953"/>
                <a:gd name="T8" fmla="*/ 1173 w 4698"/>
                <a:gd name="T9" fmla="*/ 2952 h 2953"/>
                <a:gd name="T10" fmla="*/ 4697 w 4698"/>
                <a:gd name="T11" fmla="*/ 0 h 2953"/>
                <a:gd name="T12" fmla="*/ 3524 w 4698"/>
                <a:gd name="T13" fmla="*/ 156 h 2953"/>
                <a:gd name="T14" fmla="*/ 3524 w 4698"/>
                <a:gd name="T15" fmla="*/ 1440 h 2953"/>
                <a:gd name="T16" fmla="*/ 4697 w 4698"/>
                <a:gd name="T17" fmla="*/ 1420 h 2953"/>
                <a:gd name="T18" fmla="*/ 4697 w 4698"/>
                <a:gd name="T19" fmla="*/ 0 h 2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98" h="2953">
                  <a:moveTo>
                    <a:pt x="1173" y="2952"/>
                  </a:moveTo>
                  <a:lnTo>
                    <a:pt x="0" y="2797"/>
                  </a:lnTo>
                  <a:lnTo>
                    <a:pt x="0" y="1922"/>
                  </a:lnTo>
                  <a:lnTo>
                    <a:pt x="1173" y="1942"/>
                  </a:lnTo>
                  <a:lnTo>
                    <a:pt x="1173" y="2952"/>
                  </a:lnTo>
                  <a:close/>
                  <a:moveTo>
                    <a:pt x="4697" y="0"/>
                  </a:moveTo>
                  <a:lnTo>
                    <a:pt x="3524" y="156"/>
                  </a:lnTo>
                  <a:lnTo>
                    <a:pt x="3524" y="1440"/>
                  </a:lnTo>
                  <a:lnTo>
                    <a:pt x="4697" y="1420"/>
                  </a:lnTo>
                  <a:lnTo>
                    <a:pt x="4697" y="0"/>
                  </a:lnTo>
                  <a:close/>
                </a:path>
              </a:pathLst>
            </a:custGeom>
            <a:solidFill>
              <a:srgbClr val="3AAE2A"/>
            </a:solidFill>
            <a:ln>
              <a:noFill/>
            </a:ln>
            <a:effectLst/>
          </p:spPr>
          <p:txBody>
            <a:bodyPr wrap="none" anchor="ctr"/>
            <a:lstStyle/>
            <a:p>
              <a:endParaRPr lang="en-US" sz="1530"/>
            </a:p>
          </p:txBody>
        </p:sp>
        <p:sp>
          <p:nvSpPr>
            <p:cNvPr id="29" name="Freeform 6">
              <a:extLst>
                <a:ext uri="{FF2B5EF4-FFF2-40B4-BE49-F238E27FC236}">
                  <a16:creationId xmlns:a16="http://schemas.microsoft.com/office/drawing/2014/main" id="{ED53E607-6B34-3844-804F-D68A304D94EF}"/>
                </a:ext>
              </a:extLst>
            </p:cNvPr>
            <p:cNvSpPr>
              <a:spLocks noChangeArrowheads="1"/>
            </p:cNvSpPr>
            <p:nvPr userDrawn="1"/>
          </p:nvSpPr>
          <p:spPr bwMode="auto">
            <a:xfrm>
              <a:off x="2593976" y="-549208"/>
              <a:ext cx="2325688" cy="1333500"/>
            </a:xfrm>
            <a:custGeom>
              <a:avLst/>
              <a:gdLst>
                <a:gd name="T0" fmla="*/ 1173 w 6459"/>
                <a:gd name="T1" fmla="*/ 1705 h 3706"/>
                <a:gd name="T2" fmla="*/ 0 w 6459"/>
                <a:gd name="T3" fmla="*/ 1724 h 3706"/>
                <a:gd name="T4" fmla="*/ 0 w 6459"/>
                <a:gd name="T5" fmla="*/ 847 h 3706"/>
                <a:gd name="T6" fmla="*/ 1173 w 6459"/>
                <a:gd name="T7" fmla="*/ 691 h 3706"/>
                <a:gd name="T8" fmla="*/ 1173 w 6459"/>
                <a:gd name="T9" fmla="*/ 1705 h 3706"/>
                <a:gd name="T10" fmla="*/ 2937 w 6459"/>
                <a:gd name="T11" fmla="*/ 2258 h 3706"/>
                <a:gd name="T12" fmla="*/ 1763 w 6459"/>
                <a:gd name="T13" fmla="*/ 2238 h 3706"/>
                <a:gd name="T14" fmla="*/ 1763 w 6459"/>
                <a:gd name="T15" fmla="*/ 3288 h 3706"/>
                <a:gd name="T16" fmla="*/ 2937 w 6459"/>
                <a:gd name="T17" fmla="*/ 3457 h 3706"/>
                <a:gd name="T18" fmla="*/ 2937 w 6459"/>
                <a:gd name="T19" fmla="*/ 2258 h 3706"/>
                <a:gd name="T20" fmla="*/ 4697 w 6459"/>
                <a:gd name="T21" fmla="*/ 2320 h 3706"/>
                <a:gd name="T22" fmla="*/ 3524 w 6459"/>
                <a:gd name="T23" fmla="*/ 2300 h 3706"/>
                <a:gd name="T24" fmla="*/ 3524 w 6459"/>
                <a:gd name="T25" fmla="*/ 3550 h 3706"/>
                <a:gd name="T26" fmla="*/ 4697 w 6459"/>
                <a:gd name="T27" fmla="*/ 3705 h 3706"/>
                <a:gd name="T28" fmla="*/ 4697 w 6459"/>
                <a:gd name="T29" fmla="*/ 2320 h 3706"/>
                <a:gd name="T30" fmla="*/ 6458 w 6459"/>
                <a:gd name="T31" fmla="*/ 0 h 3706"/>
                <a:gd name="T32" fmla="*/ 5284 w 6459"/>
                <a:gd name="T33" fmla="*/ 155 h 3706"/>
                <a:gd name="T34" fmla="*/ 5284 w 6459"/>
                <a:gd name="T35" fmla="*/ 1640 h 3706"/>
                <a:gd name="T36" fmla="*/ 6458 w 6459"/>
                <a:gd name="T37" fmla="*/ 1620 h 3706"/>
                <a:gd name="T38" fmla="*/ 6458 w 6459"/>
                <a:gd name="T39" fmla="*/ 0 h 3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459" h="3706">
                  <a:moveTo>
                    <a:pt x="1173" y="1705"/>
                  </a:moveTo>
                  <a:lnTo>
                    <a:pt x="0" y="1724"/>
                  </a:lnTo>
                  <a:lnTo>
                    <a:pt x="0" y="847"/>
                  </a:lnTo>
                  <a:lnTo>
                    <a:pt x="1173" y="691"/>
                  </a:lnTo>
                  <a:lnTo>
                    <a:pt x="1173" y="1705"/>
                  </a:lnTo>
                  <a:close/>
                  <a:moveTo>
                    <a:pt x="2937" y="2258"/>
                  </a:moveTo>
                  <a:lnTo>
                    <a:pt x="1763" y="2238"/>
                  </a:lnTo>
                  <a:lnTo>
                    <a:pt x="1763" y="3288"/>
                  </a:lnTo>
                  <a:lnTo>
                    <a:pt x="2937" y="3457"/>
                  </a:lnTo>
                  <a:lnTo>
                    <a:pt x="2937" y="2258"/>
                  </a:lnTo>
                  <a:close/>
                  <a:moveTo>
                    <a:pt x="4697" y="2320"/>
                  </a:moveTo>
                  <a:lnTo>
                    <a:pt x="3524" y="2300"/>
                  </a:lnTo>
                  <a:lnTo>
                    <a:pt x="3524" y="3550"/>
                  </a:lnTo>
                  <a:lnTo>
                    <a:pt x="4697" y="3705"/>
                  </a:lnTo>
                  <a:lnTo>
                    <a:pt x="4697" y="2320"/>
                  </a:lnTo>
                  <a:close/>
                  <a:moveTo>
                    <a:pt x="6458" y="0"/>
                  </a:moveTo>
                  <a:lnTo>
                    <a:pt x="5284" y="155"/>
                  </a:lnTo>
                  <a:lnTo>
                    <a:pt x="5284" y="1640"/>
                  </a:lnTo>
                  <a:lnTo>
                    <a:pt x="6458" y="1620"/>
                  </a:lnTo>
                  <a:lnTo>
                    <a:pt x="6458" y="0"/>
                  </a:lnTo>
                  <a:close/>
                </a:path>
              </a:pathLst>
            </a:custGeom>
            <a:solidFill>
              <a:srgbClr val="C0D430"/>
            </a:solidFill>
            <a:ln>
              <a:noFill/>
            </a:ln>
            <a:effectLst/>
          </p:spPr>
          <p:txBody>
            <a:bodyPr wrap="none" anchor="ctr"/>
            <a:lstStyle/>
            <a:p>
              <a:endParaRPr lang="en-US" sz="1530"/>
            </a:p>
          </p:txBody>
        </p:sp>
      </p:grpSp>
      <p:cxnSp>
        <p:nvCxnSpPr>
          <p:cNvPr id="30" name="Straight Connector 29">
            <a:extLst>
              <a:ext uri="{FF2B5EF4-FFF2-40B4-BE49-F238E27FC236}">
                <a16:creationId xmlns:a16="http://schemas.microsoft.com/office/drawing/2014/main" id="{76A19468-A48D-2C4D-A814-91FED6E6B50A}"/>
              </a:ext>
            </a:extLst>
          </p:cNvPr>
          <p:cNvCxnSpPr/>
          <p:nvPr userDrawn="1"/>
        </p:nvCxnSpPr>
        <p:spPr>
          <a:xfrm>
            <a:off x="6404610" y="9210675"/>
            <a:ext cx="0" cy="602578"/>
          </a:xfrm>
          <a:prstGeom prst="line">
            <a:avLst/>
          </a:prstGeom>
          <a:ln w="6350">
            <a:solidFill>
              <a:schemeClr val="bg1">
                <a:lumMod val="50000"/>
              </a:schemeClr>
            </a:solidFill>
          </a:ln>
        </p:spPr>
        <p:style>
          <a:lnRef idx="2">
            <a:schemeClr val="accent1"/>
          </a:lnRef>
          <a:fillRef idx="0">
            <a:schemeClr val="accent1"/>
          </a:fillRef>
          <a:effectRef idx="1">
            <a:schemeClr val="accent1"/>
          </a:effectRef>
          <a:fontRef idx="minor">
            <a:schemeClr val="tx1"/>
          </a:fontRef>
        </p:style>
      </p:cxnSp>
      <p:sp>
        <p:nvSpPr>
          <p:cNvPr id="31" name="Picture Placeholder 4">
            <a:extLst>
              <a:ext uri="{FF2B5EF4-FFF2-40B4-BE49-F238E27FC236}">
                <a16:creationId xmlns:a16="http://schemas.microsoft.com/office/drawing/2014/main" id="{C8FB5AEA-0509-E946-9F88-6185B6875B3D}"/>
              </a:ext>
            </a:extLst>
          </p:cNvPr>
          <p:cNvSpPr>
            <a:spLocks noGrp="1"/>
          </p:cNvSpPr>
          <p:nvPr>
            <p:ph type="pic" sz="quarter" idx="16" hasCustomPrompt="1"/>
          </p:nvPr>
        </p:nvSpPr>
        <p:spPr>
          <a:xfrm>
            <a:off x="6634674" y="9289234"/>
            <a:ext cx="539750" cy="535891"/>
          </a:xfrm>
        </p:spPr>
        <p:txBody>
          <a:bodyPr/>
          <a:lstStyle>
            <a:lvl1pPr marL="0" indent="0">
              <a:buNone/>
              <a:defRPr sz="800">
                <a:solidFill>
                  <a:srgbClr val="000000"/>
                </a:solidFill>
              </a:defRPr>
            </a:lvl1pPr>
          </a:lstStyle>
          <a:p>
            <a:r>
              <a:rPr lang="en-US" dirty="0"/>
              <a:t>Place Logo here</a:t>
            </a:r>
          </a:p>
        </p:txBody>
      </p:sp>
      <p:cxnSp>
        <p:nvCxnSpPr>
          <p:cNvPr id="32" name="Straight Connector 31">
            <a:extLst>
              <a:ext uri="{FF2B5EF4-FFF2-40B4-BE49-F238E27FC236}">
                <a16:creationId xmlns:a16="http://schemas.microsoft.com/office/drawing/2014/main" id="{7EB463A2-89E9-3345-9386-CC95293E1E26}"/>
              </a:ext>
            </a:extLst>
          </p:cNvPr>
          <p:cNvCxnSpPr>
            <a:cxnSpLocks/>
          </p:cNvCxnSpPr>
          <p:nvPr userDrawn="1"/>
        </p:nvCxnSpPr>
        <p:spPr>
          <a:xfrm flipV="1">
            <a:off x="0" y="10058400"/>
            <a:ext cx="7772400" cy="2"/>
          </a:xfrm>
          <a:prstGeom prst="line">
            <a:avLst/>
          </a:prstGeom>
          <a:ln w="117475">
            <a:solidFill>
              <a:schemeClr val="accent3"/>
            </a:solidFill>
          </a:ln>
          <a:effectLst/>
        </p:spPr>
        <p:style>
          <a:lnRef idx="2">
            <a:schemeClr val="accent2"/>
          </a:lnRef>
          <a:fillRef idx="0">
            <a:schemeClr val="accent2"/>
          </a:fillRef>
          <a:effectRef idx="1">
            <a:schemeClr val="accent2"/>
          </a:effectRef>
          <a:fontRef idx="minor">
            <a:schemeClr val="tx1"/>
          </a:fontRef>
        </p:style>
      </p:cxnSp>
      <p:sp>
        <p:nvSpPr>
          <p:cNvPr id="33" name="Title 7">
            <a:extLst>
              <a:ext uri="{FF2B5EF4-FFF2-40B4-BE49-F238E27FC236}">
                <a16:creationId xmlns:a16="http://schemas.microsoft.com/office/drawing/2014/main" id="{13F1EF24-32D7-DC49-B17B-30093D464336}"/>
              </a:ext>
            </a:extLst>
          </p:cNvPr>
          <p:cNvSpPr txBox="1">
            <a:spLocks/>
          </p:cNvSpPr>
          <p:nvPr userDrawn="1"/>
        </p:nvSpPr>
        <p:spPr>
          <a:xfrm>
            <a:off x="567432" y="39814"/>
            <a:ext cx="7068948" cy="1072896"/>
          </a:xfrm>
          <a:prstGeom prst="rect">
            <a:avLst/>
          </a:prstGeom>
        </p:spPr>
        <p:txBody>
          <a:bodyPr vert="horz" wrap="square" lIns="91440" tIns="45720" rIns="91440" bIns="45720" rtlCol="0" anchor="ctr">
            <a:normAutofit/>
          </a:bodyPr>
          <a:lstStyle>
            <a:lvl1pPr algn="l" defTabSz="388601" rtl="0" eaLnBrk="1" latinLnBrk="0" hangingPunct="1">
              <a:lnSpc>
                <a:spcPct val="100000"/>
              </a:lnSpc>
              <a:spcBef>
                <a:spcPct val="0"/>
              </a:spcBef>
              <a:buNone/>
              <a:defRPr sz="5500" b="0" i="0" kern="1200" spc="-96">
                <a:solidFill>
                  <a:srgbClr val="000000"/>
                </a:solidFill>
                <a:latin typeface="News Gothic MT" panose="020B0503020103020203" pitchFamily="34" charset="0"/>
                <a:ea typeface="+mj-ea"/>
                <a:cs typeface="+mj-cs"/>
              </a:defRPr>
            </a:lvl1pPr>
          </a:lstStyle>
          <a:p>
            <a:r>
              <a:rPr lang="en-US" sz="1200" b="1" spc="0" dirty="0"/>
              <a:t>AGENCY COMPARISON</a:t>
            </a:r>
          </a:p>
        </p:txBody>
      </p:sp>
      <p:sp>
        <p:nvSpPr>
          <p:cNvPr id="34" name="Rectangle 33">
            <a:extLst>
              <a:ext uri="{FF2B5EF4-FFF2-40B4-BE49-F238E27FC236}">
                <a16:creationId xmlns:a16="http://schemas.microsoft.com/office/drawing/2014/main" id="{571117D3-06EF-0545-9D46-A0B521E7A4CE}"/>
              </a:ext>
            </a:extLst>
          </p:cNvPr>
          <p:cNvSpPr/>
          <p:nvPr userDrawn="1"/>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3794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Content">
    <p:spTree>
      <p:nvGrpSpPr>
        <p:cNvPr id="1" name=""/>
        <p:cNvGrpSpPr/>
        <p:nvPr/>
      </p:nvGrpSpPr>
      <p:grpSpPr>
        <a:xfrm>
          <a:off x="0" y="0"/>
          <a:ext cx="0" cy="0"/>
          <a:chOff x="0" y="0"/>
          <a:chExt cx="0" cy="0"/>
        </a:xfrm>
      </p:grpSpPr>
      <p:cxnSp>
        <p:nvCxnSpPr>
          <p:cNvPr id="19" name="Straight Connector 18">
            <a:extLst>
              <a:ext uri="{FF2B5EF4-FFF2-40B4-BE49-F238E27FC236}">
                <a16:creationId xmlns:a16="http://schemas.microsoft.com/office/drawing/2014/main" id="{EDAA921C-5D3B-854C-9ACD-EB0BA106B793}"/>
              </a:ext>
            </a:extLst>
          </p:cNvPr>
          <p:cNvCxnSpPr>
            <a:cxnSpLocks/>
          </p:cNvCxnSpPr>
          <p:nvPr userDrawn="1"/>
        </p:nvCxnSpPr>
        <p:spPr>
          <a:xfrm>
            <a:off x="0" y="1542293"/>
            <a:ext cx="7772400" cy="0"/>
          </a:xfrm>
          <a:prstGeom prst="line">
            <a:avLst/>
          </a:prstGeom>
          <a:ln w="19050">
            <a:solidFill>
              <a:schemeClr val="accent3"/>
            </a:solidFill>
          </a:ln>
          <a:effectLst/>
        </p:spPr>
        <p:style>
          <a:lnRef idx="2">
            <a:schemeClr val="accent2"/>
          </a:lnRef>
          <a:fillRef idx="0">
            <a:schemeClr val="accent2"/>
          </a:fillRef>
          <a:effectRef idx="1">
            <a:schemeClr val="accent2"/>
          </a:effectRef>
          <a:fontRef idx="minor">
            <a:schemeClr val="tx1"/>
          </a:fontRef>
        </p:style>
      </p:cxnSp>
      <p:sp>
        <p:nvSpPr>
          <p:cNvPr id="20" name="Slide Number Placeholder 5">
            <a:extLst>
              <a:ext uri="{FF2B5EF4-FFF2-40B4-BE49-F238E27FC236}">
                <a16:creationId xmlns:a16="http://schemas.microsoft.com/office/drawing/2014/main" id="{BEAFBCD7-E1F8-6347-AD0C-28AD2157FA56}"/>
              </a:ext>
            </a:extLst>
          </p:cNvPr>
          <p:cNvSpPr>
            <a:spLocks noGrp="1"/>
          </p:cNvSpPr>
          <p:nvPr>
            <p:ph type="sldNum" sz="quarter" idx="4"/>
          </p:nvPr>
        </p:nvSpPr>
        <p:spPr>
          <a:xfrm>
            <a:off x="58295" y="9454900"/>
            <a:ext cx="286201" cy="535517"/>
          </a:xfrm>
          <a:prstGeom prst="rect">
            <a:avLst/>
          </a:prstGeom>
        </p:spPr>
        <p:txBody>
          <a:bodyPr/>
          <a:lstStyle>
            <a:lvl1pPr algn="l">
              <a:defRPr sz="574">
                <a:solidFill>
                  <a:srgbClr val="898989"/>
                </a:solidFill>
              </a:defRPr>
            </a:lvl1pPr>
          </a:lstStyle>
          <a:p>
            <a:fld id="{0D9B0BB9-1200-C34D-B0BF-E3B776D0E685}" type="slidenum">
              <a:rPr lang="en-US" smtClean="0"/>
              <a:pPr/>
              <a:t>‹#›</a:t>
            </a:fld>
            <a:endParaRPr lang="en-US" dirty="0"/>
          </a:p>
        </p:txBody>
      </p:sp>
      <p:sp>
        <p:nvSpPr>
          <p:cNvPr id="21" name="Text Placeholder 2">
            <a:extLst>
              <a:ext uri="{FF2B5EF4-FFF2-40B4-BE49-F238E27FC236}">
                <a16:creationId xmlns:a16="http://schemas.microsoft.com/office/drawing/2014/main" id="{ADDACBC4-C47B-2F44-A4AD-21C9EA5E5C9F}"/>
              </a:ext>
            </a:extLst>
          </p:cNvPr>
          <p:cNvSpPr>
            <a:spLocks noGrp="1"/>
          </p:cNvSpPr>
          <p:nvPr>
            <p:ph type="body" sz="quarter" idx="10" hasCustomPrompt="1"/>
          </p:nvPr>
        </p:nvSpPr>
        <p:spPr>
          <a:xfrm>
            <a:off x="579572" y="5050257"/>
            <a:ext cx="3106654" cy="2761401"/>
          </a:xfrm>
        </p:spPr>
        <p:txBody>
          <a:bodyPr/>
          <a:lstStyle>
            <a:lvl1pPr marL="0" marR="0" indent="0" algn="l" defTabSz="388601" rtl="0" eaLnBrk="1" fontAlgn="auto" latinLnBrk="0" hangingPunct="1">
              <a:lnSpc>
                <a:spcPct val="95000"/>
              </a:lnSpc>
              <a:spcBef>
                <a:spcPts val="510"/>
              </a:spcBef>
              <a:spcAft>
                <a:spcPts val="0"/>
              </a:spcAft>
              <a:buClr>
                <a:schemeClr val="accent1"/>
              </a:buClr>
              <a:buSzTx/>
              <a:buFont typeface="Arial"/>
              <a:buNone/>
              <a:tabLst/>
              <a:defRPr sz="1050">
                <a:solidFill>
                  <a:srgbClr val="000000"/>
                </a:solidFill>
              </a:defRPr>
            </a:lvl1pPr>
            <a:lvl2pPr marL="286052" indent="0">
              <a:buNone/>
              <a:defRPr sz="1050">
                <a:solidFill>
                  <a:srgbClr val="000000"/>
                </a:solidFill>
              </a:defRPr>
            </a:lvl2pPr>
            <a:lvl3pPr marL="489799" indent="0">
              <a:buNone/>
              <a:defRPr sz="1050">
                <a:solidFill>
                  <a:srgbClr val="000000"/>
                </a:solidFill>
              </a:defRPr>
            </a:lvl3pPr>
            <a:lvl4pPr marL="729976" indent="0">
              <a:buNone/>
              <a:defRPr sz="1050">
                <a:solidFill>
                  <a:srgbClr val="000000"/>
                </a:solidFill>
              </a:defRPr>
            </a:lvl4pPr>
            <a:lvl5pPr marL="970151" indent="0">
              <a:buNone/>
              <a:defRPr sz="1050">
                <a:solidFill>
                  <a:srgbClr val="000000"/>
                </a:solidFill>
              </a:defRPr>
            </a:lvl5pPr>
          </a:lstStyle>
          <a:p>
            <a:pPr marL="0" marR="0" lvl="0" indent="0" algn="l" defTabSz="388601" rtl="0" eaLnBrk="1" fontAlgn="auto" latinLnBrk="0" hangingPunct="1">
              <a:lnSpc>
                <a:spcPct val="95000"/>
              </a:lnSpc>
              <a:spcBef>
                <a:spcPts val="510"/>
              </a:spcBef>
              <a:spcAft>
                <a:spcPts val="0"/>
              </a:spcAft>
              <a:buClr>
                <a:schemeClr val="accent1"/>
              </a:buClr>
              <a:buSzTx/>
              <a:buFont typeface="Arial"/>
              <a:buNone/>
              <a:tabLst/>
              <a:defRPr/>
            </a:pPr>
            <a:r>
              <a:rPr lang="en-US" sz="1050" b="1" dirty="0">
                <a:solidFill>
                  <a:srgbClr val="000000"/>
                </a:solidFill>
              </a:rPr>
              <a:t>SUMMARY ON SPRINGTREE HOME HEALTH</a:t>
            </a:r>
          </a:p>
          <a:p>
            <a:pPr lvl="0"/>
            <a:r>
              <a:rPr lang="en-US" dirty="0"/>
              <a:t>Click to edit Master text styles</a:t>
            </a:r>
          </a:p>
        </p:txBody>
      </p:sp>
      <p:sp>
        <p:nvSpPr>
          <p:cNvPr id="24" name="Text Placeholder 2">
            <a:extLst>
              <a:ext uri="{FF2B5EF4-FFF2-40B4-BE49-F238E27FC236}">
                <a16:creationId xmlns:a16="http://schemas.microsoft.com/office/drawing/2014/main" id="{CFA57833-C722-3844-9C3C-54E4C18F5EAB}"/>
              </a:ext>
            </a:extLst>
          </p:cNvPr>
          <p:cNvSpPr>
            <a:spLocks noGrp="1"/>
          </p:cNvSpPr>
          <p:nvPr>
            <p:ph type="body" sz="quarter" idx="12"/>
          </p:nvPr>
        </p:nvSpPr>
        <p:spPr>
          <a:xfrm>
            <a:off x="579572" y="1934581"/>
            <a:ext cx="6613256" cy="2900886"/>
          </a:xfrm>
        </p:spPr>
        <p:txBody>
          <a:bodyPr/>
          <a:lstStyle>
            <a:lvl1pPr marL="0" indent="0">
              <a:buNone/>
              <a:defRPr/>
            </a:lvl1pPr>
            <a:lvl2pPr marL="286052" indent="0">
              <a:buNone/>
              <a:defRPr/>
            </a:lvl2pPr>
            <a:lvl3pPr marL="489799" indent="0">
              <a:buNone/>
              <a:defRPr/>
            </a:lvl3pPr>
            <a:lvl4pPr marL="729976" indent="0">
              <a:buNone/>
              <a:defRPr/>
            </a:lvl4pPr>
            <a:lvl5pPr marL="970151" indent="0">
              <a:buNone/>
              <a:defRPr/>
            </a:lvl5pPr>
          </a:lstStyle>
          <a:p>
            <a:pPr lvl="0"/>
            <a:r>
              <a:rPr lang="en-US" dirty="0"/>
              <a:t>Click to edit Master text styles</a:t>
            </a:r>
          </a:p>
        </p:txBody>
      </p:sp>
      <p:sp>
        <p:nvSpPr>
          <p:cNvPr id="25" name="Footer Placeholder 4">
            <a:extLst>
              <a:ext uri="{FF2B5EF4-FFF2-40B4-BE49-F238E27FC236}">
                <a16:creationId xmlns:a16="http://schemas.microsoft.com/office/drawing/2014/main" id="{54F895BE-6139-8649-AF9F-92984283C033}"/>
              </a:ext>
            </a:extLst>
          </p:cNvPr>
          <p:cNvSpPr>
            <a:spLocks noGrp="1"/>
          </p:cNvSpPr>
          <p:nvPr>
            <p:ph type="ftr" sz="quarter" idx="3"/>
          </p:nvPr>
        </p:nvSpPr>
        <p:spPr>
          <a:xfrm>
            <a:off x="386883" y="9454900"/>
            <a:ext cx="5412184" cy="535517"/>
          </a:xfrm>
          <a:prstGeom prst="rect">
            <a:avLst/>
          </a:prstGeom>
        </p:spPr>
        <p:txBody>
          <a:bodyPr anchor="t"/>
          <a:lstStyle>
            <a:lvl1pPr algn="l">
              <a:defRPr lang="en-US" sz="446" i="0" smtClean="0">
                <a:solidFill>
                  <a:schemeClr val="bg1">
                    <a:lumMod val="50000"/>
                  </a:schemeClr>
                </a:solidFill>
                <a:latin typeface="+mj-lt"/>
              </a:defRPr>
            </a:lvl1pPr>
          </a:lstStyle>
          <a:p>
            <a:r>
              <a:rPr lang="en-US" dirty="0"/>
              <a:t>Metrics provided by </a:t>
            </a:r>
            <a:r>
              <a:rPr lang="en-US" dirty="0" err="1"/>
              <a:t>Trella</a:t>
            </a:r>
            <a:r>
              <a:rPr lang="en-US" dirty="0"/>
              <a:t> Health. As one of only a few companies in the country deemed an Innovator under the Centers for Medicare and Medicaid Services’ Virtual Research Data Center Program, </a:t>
            </a:r>
            <a:r>
              <a:rPr lang="en-US" dirty="0" err="1"/>
              <a:t>Trella</a:t>
            </a:r>
            <a:r>
              <a:rPr lang="en-US" dirty="0"/>
              <a:t> has access to 100% of Medicare Part A and Part B claims data. All insights presented are derived from the analysis of 1.2 billion claims annually.</a:t>
            </a:r>
          </a:p>
        </p:txBody>
      </p:sp>
      <p:cxnSp>
        <p:nvCxnSpPr>
          <p:cNvPr id="26" name="Straight Connector 25">
            <a:extLst>
              <a:ext uri="{FF2B5EF4-FFF2-40B4-BE49-F238E27FC236}">
                <a16:creationId xmlns:a16="http://schemas.microsoft.com/office/drawing/2014/main" id="{DC1D05BE-AC0E-5D44-A6B6-A3FB460D117B}"/>
              </a:ext>
            </a:extLst>
          </p:cNvPr>
          <p:cNvCxnSpPr>
            <a:cxnSpLocks/>
          </p:cNvCxnSpPr>
          <p:nvPr userDrawn="1"/>
        </p:nvCxnSpPr>
        <p:spPr>
          <a:xfrm flipV="1">
            <a:off x="0" y="10058400"/>
            <a:ext cx="7772400" cy="2"/>
          </a:xfrm>
          <a:prstGeom prst="line">
            <a:avLst/>
          </a:prstGeom>
          <a:ln w="117475">
            <a:solidFill>
              <a:schemeClr val="accent3"/>
            </a:solidFill>
          </a:ln>
          <a:effectLst/>
        </p:spPr>
        <p:style>
          <a:lnRef idx="2">
            <a:schemeClr val="accent2"/>
          </a:lnRef>
          <a:fillRef idx="0">
            <a:schemeClr val="accent2"/>
          </a:fillRef>
          <a:effectRef idx="1">
            <a:schemeClr val="accent2"/>
          </a:effectRef>
          <a:fontRef idx="minor">
            <a:schemeClr val="tx1"/>
          </a:fontRef>
        </p:style>
      </p:cxnSp>
      <p:sp>
        <p:nvSpPr>
          <p:cNvPr id="27" name="Rectangle 26">
            <a:extLst>
              <a:ext uri="{FF2B5EF4-FFF2-40B4-BE49-F238E27FC236}">
                <a16:creationId xmlns:a16="http://schemas.microsoft.com/office/drawing/2014/main" id="{571FB1D5-2FEB-3A4D-BDB6-94F5A99A1646}"/>
              </a:ext>
            </a:extLst>
          </p:cNvPr>
          <p:cNvSpPr/>
          <p:nvPr userDrawn="1"/>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9B1D3B8-3F20-464B-A337-BFBE7942A0B7}"/>
              </a:ext>
            </a:extLst>
          </p:cNvPr>
          <p:cNvSpPr/>
          <p:nvPr userDrawn="1"/>
        </p:nvSpPr>
        <p:spPr>
          <a:xfrm>
            <a:off x="3895170" y="4959248"/>
            <a:ext cx="3173015" cy="2108937"/>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DAB609D-330A-B44B-9175-2D77F04D1428}"/>
              </a:ext>
            </a:extLst>
          </p:cNvPr>
          <p:cNvSpPr/>
          <p:nvPr userDrawn="1"/>
        </p:nvSpPr>
        <p:spPr>
          <a:xfrm rot="16200000">
            <a:off x="-99377" y="46259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 Placeholder 35">
            <a:extLst>
              <a:ext uri="{FF2B5EF4-FFF2-40B4-BE49-F238E27FC236}">
                <a16:creationId xmlns:a16="http://schemas.microsoft.com/office/drawing/2014/main" id="{7D596BD8-F957-154B-82D8-C19A7362DD78}"/>
              </a:ext>
            </a:extLst>
          </p:cNvPr>
          <p:cNvSpPr>
            <a:spLocks noGrp="1"/>
          </p:cNvSpPr>
          <p:nvPr>
            <p:ph type="body" sz="quarter" idx="19" hasCustomPrompt="1"/>
          </p:nvPr>
        </p:nvSpPr>
        <p:spPr>
          <a:xfrm>
            <a:off x="579438" y="457202"/>
            <a:ext cx="6613525" cy="311148"/>
          </a:xfrm>
        </p:spPr>
        <p:txBody>
          <a:bodyPr/>
          <a:lstStyle>
            <a:lvl1pPr marL="0" indent="0">
              <a:buNone/>
              <a:defRPr sz="1000" b="1"/>
            </a:lvl1pPr>
            <a:lvl2pPr marL="286052" indent="0">
              <a:buNone/>
              <a:defRPr b="1"/>
            </a:lvl2pPr>
            <a:lvl3pPr marL="489799" indent="0">
              <a:buNone/>
              <a:defRPr b="1"/>
            </a:lvl3pPr>
            <a:lvl4pPr marL="729976" indent="0">
              <a:buNone/>
              <a:defRPr b="1"/>
            </a:lvl4pPr>
            <a:lvl5pPr marL="970151" indent="0">
              <a:buNone/>
              <a:defRPr b="1"/>
            </a:lvl5pPr>
          </a:lstStyle>
          <a:p>
            <a:pPr lvl="0"/>
            <a:r>
              <a:rPr lang="en-US" dirty="0"/>
              <a:t>CLICK TO EDIT MASTER TEXT STYLES</a:t>
            </a:r>
          </a:p>
        </p:txBody>
      </p:sp>
      <p:sp>
        <p:nvSpPr>
          <p:cNvPr id="31" name="Text Placeholder 37">
            <a:extLst>
              <a:ext uri="{FF2B5EF4-FFF2-40B4-BE49-F238E27FC236}">
                <a16:creationId xmlns:a16="http://schemas.microsoft.com/office/drawing/2014/main" id="{4B7F826B-DD2A-674E-BCA4-C438A5E0F513}"/>
              </a:ext>
            </a:extLst>
          </p:cNvPr>
          <p:cNvSpPr>
            <a:spLocks noGrp="1"/>
          </p:cNvSpPr>
          <p:nvPr>
            <p:ph type="body" sz="quarter" idx="20" hasCustomPrompt="1"/>
          </p:nvPr>
        </p:nvSpPr>
        <p:spPr>
          <a:xfrm>
            <a:off x="4024184" y="5048275"/>
            <a:ext cx="2945576" cy="179480"/>
          </a:xfrm>
        </p:spPr>
        <p:txBody>
          <a:bodyPr/>
          <a:lstStyle>
            <a:lvl1pPr marL="285750" indent="-285750">
              <a:buFont typeface="Arial" panose="020B0604020202020204" pitchFamily="34" charset="0"/>
              <a:buChar char="•"/>
              <a:defRPr sz="1400"/>
            </a:lvl1pPr>
          </a:lstStyle>
          <a:p>
            <a:pPr marL="0" indent="0">
              <a:buNone/>
            </a:pPr>
            <a:r>
              <a:rPr lang="en-US" sz="1050" b="1" dirty="0">
                <a:solidFill>
                  <a:srgbClr val="000000"/>
                </a:solidFill>
              </a:rPr>
              <a:t>ABOUT SPRINGTREE HOME HEALTH</a:t>
            </a:r>
          </a:p>
          <a:p>
            <a:endParaRPr lang="en-US" sz="1600" b="1" dirty="0">
              <a:solidFill>
                <a:srgbClr val="000000"/>
              </a:solidFill>
            </a:endParaRPr>
          </a:p>
          <a:p>
            <a:endParaRPr lang="en-US" sz="1600" b="1" dirty="0">
              <a:solidFill>
                <a:srgbClr val="000000"/>
              </a:solidFill>
            </a:endParaRPr>
          </a:p>
          <a:p>
            <a:endParaRPr lang="en-US" sz="1600" b="1" dirty="0">
              <a:solidFill>
                <a:srgbClr val="000000"/>
              </a:solidFill>
            </a:endParaRPr>
          </a:p>
          <a:p>
            <a:endParaRPr lang="en-US" sz="1600" b="1" dirty="0">
              <a:solidFill>
                <a:srgbClr val="000000"/>
              </a:solidFill>
            </a:endParaRPr>
          </a:p>
          <a:p>
            <a:endParaRPr lang="en-US" sz="1600" b="1" dirty="0"/>
          </a:p>
          <a:p>
            <a:pPr marL="0" indent="0">
              <a:buNone/>
            </a:pPr>
            <a:endParaRPr lang="en-US" sz="1600" b="1" dirty="0">
              <a:solidFill>
                <a:srgbClr val="000000"/>
              </a:solidFill>
            </a:endParaRPr>
          </a:p>
        </p:txBody>
      </p:sp>
      <p:sp>
        <p:nvSpPr>
          <p:cNvPr id="32" name="Text Placeholder 43">
            <a:extLst>
              <a:ext uri="{FF2B5EF4-FFF2-40B4-BE49-F238E27FC236}">
                <a16:creationId xmlns:a16="http://schemas.microsoft.com/office/drawing/2014/main" id="{097385F1-0A62-5747-857A-FFF501F7F732}"/>
              </a:ext>
            </a:extLst>
          </p:cNvPr>
          <p:cNvSpPr>
            <a:spLocks noGrp="1"/>
          </p:cNvSpPr>
          <p:nvPr>
            <p:ph type="body" sz="quarter" idx="22" hasCustomPrompt="1"/>
          </p:nvPr>
        </p:nvSpPr>
        <p:spPr>
          <a:xfrm>
            <a:off x="4044315" y="5326042"/>
            <a:ext cx="2762250" cy="1524000"/>
          </a:xfrm>
        </p:spPr>
        <p:txBody>
          <a:bodyPr/>
          <a:lstStyle>
            <a:lvl1pPr>
              <a:defRPr sz="1150" b="1"/>
            </a:lvl1pPr>
            <a:lvl2pPr>
              <a:defRPr sz="1150" b="1"/>
            </a:lvl2pPr>
            <a:lvl3pPr>
              <a:defRPr sz="1150" b="1"/>
            </a:lvl3pPr>
            <a:lvl4pPr>
              <a:defRPr sz="1150" b="1"/>
            </a:lvl4pPr>
            <a:lvl5pPr>
              <a:defRPr sz="1150" b="1"/>
            </a:lvl5pPr>
          </a:lstStyle>
          <a:p>
            <a:pPr lvl="0"/>
            <a:r>
              <a:rPr lang="en-US" dirty="0"/>
              <a:t>Click here to edit</a:t>
            </a:r>
          </a:p>
        </p:txBody>
      </p:sp>
    </p:spTree>
    <p:extLst>
      <p:ext uri="{BB962C8B-B14F-4D97-AF65-F5344CB8AC3E}">
        <p14:creationId xmlns:p14="http://schemas.microsoft.com/office/powerpoint/2010/main" val="47163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ubtitle+Content">
    <p:spTree>
      <p:nvGrpSpPr>
        <p:cNvPr id="1" name=""/>
        <p:cNvGrpSpPr/>
        <p:nvPr/>
      </p:nvGrpSpPr>
      <p:grpSpPr>
        <a:xfrm>
          <a:off x="0" y="0"/>
          <a:ext cx="0" cy="0"/>
          <a:chOff x="0" y="0"/>
          <a:chExt cx="0" cy="0"/>
        </a:xfrm>
      </p:grpSpPr>
      <p:sp>
        <p:nvSpPr>
          <p:cNvPr id="19" name="Content Placeholder 23">
            <a:extLst>
              <a:ext uri="{FF2B5EF4-FFF2-40B4-BE49-F238E27FC236}">
                <a16:creationId xmlns:a16="http://schemas.microsoft.com/office/drawing/2014/main" id="{EB1106C4-D3D9-D04E-A7BD-8BD11ED7A08D}"/>
              </a:ext>
            </a:extLst>
          </p:cNvPr>
          <p:cNvSpPr>
            <a:spLocks noGrp="1"/>
          </p:cNvSpPr>
          <p:nvPr>
            <p:ph sz="quarter" idx="12" hasCustomPrompt="1"/>
          </p:nvPr>
        </p:nvSpPr>
        <p:spPr>
          <a:xfrm>
            <a:off x="567432" y="2078737"/>
            <a:ext cx="6637536" cy="2950457"/>
          </a:xfrm>
        </p:spPr>
        <p:txBody>
          <a:bodyPr/>
          <a:lstStyle>
            <a:lvl1pPr marL="0" indent="0">
              <a:buNone/>
              <a:defRPr sz="765">
                <a:solidFill>
                  <a:srgbClr val="000000"/>
                </a:solidFill>
              </a:defRPr>
            </a:lvl1pPr>
            <a:lvl2pPr>
              <a:defRPr sz="1190"/>
            </a:lvl2pPr>
            <a:lvl3pPr>
              <a:defRPr sz="1020"/>
            </a:lvl3pPr>
            <a:lvl4pPr>
              <a:defRPr sz="935"/>
            </a:lvl4pPr>
            <a:lvl5pPr>
              <a:defRPr sz="935"/>
            </a:lvl5pPr>
          </a:lstStyle>
          <a:p>
            <a:pPr lvl="0"/>
            <a:r>
              <a:rPr lang="en-US" dirty="0"/>
              <a:t>Average Visits per Episode</a:t>
            </a:r>
          </a:p>
        </p:txBody>
      </p:sp>
      <p:sp>
        <p:nvSpPr>
          <p:cNvPr id="30" name="Text Placeholder 26">
            <a:extLst>
              <a:ext uri="{FF2B5EF4-FFF2-40B4-BE49-F238E27FC236}">
                <a16:creationId xmlns:a16="http://schemas.microsoft.com/office/drawing/2014/main" id="{82AD2544-F227-5F46-88D5-D78D9DD4A3BD}"/>
              </a:ext>
            </a:extLst>
          </p:cNvPr>
          <p:cNvSpPr>
            <a:spLocks noGrp="1"/>
          </p:cNvSpPr>
          <p:nvPr>
            <p:ph type="body" sz="quarter" idx="13" hasCustomPrompt="1"/>
          </p:nvPr>
        </p:nvSpPr>
        <p:spPr>
          <a:xfrm>
            <a:off x="567432" y="1637727"/>
            <a:ext cx="6637536" cy="279831"/>
          </a:xfrm>
        </p:spPr>
        <p:txBody>
          <a:bodyPr anchor="t">
            <a:noAutofit/>
          </a:bodyPr>
          <a:lstStyle>
            <a:lvl1pPr marL="0" indent="0">
              <a:spcBef>
                <a:spcPts val="191"/>
              </a:spcBef>
              <a:buNone/>
              <a:defRPr sz="893" b="1" i="0">
                <a:solidFill>
                  <a:srgbClr val="000000"/>
                </a:solidFill>
                <a:latin typeface="+mn-lt"/>
              </a:defRPr>
            </a:lvl1pPr>
            <a:lvl2pPr marL="291451" indent="0">
              <a:buNone/>
              <a:defRPr i="1">
                <a:solidFill>
                  <a:schemeClr val="bg1">
                    <a:lumMod val="50000"/>
                  </a:schemeClr>
                </a:solidFill>
              </a:defRPr>
            </a:lvl2pPr>
            <a:lvl3pPr marL="582901" indent="0">
              <a:buNone/>
              <a:defRPr i="1">
                <a:solidFill>
                  <a:schemeClr val="bg1">
                    <a:lumMod val="50000"/>
                  </a:schemeClr>
                </a:solidFill>
              </a:defRPr>
            </a:lvl3pPr>
            <a:lvl4pPr marL="874352" indent="0">
              <a:buNone/>
              <a:defRPr i="1">
                <a:solidFill>
                  <a:schemeClr val="bg1">
                    <a:lumMod val="50000"/>
                  </a:schemeClr>
                </a:solidFill>
              </a:defRPr>
            </a:lvl4pPr>
            <a:lvl5pPr marL="1165802" indent="0">
              <a:buNone/>
              <a:defRPr i="1">
                <a:solidFill>
                  <a:schemeClr val="bg1">
                    <a:lumMod val="50000"/>
                  </a:schemeClr>
                </a:solidFill>
              </a:defRPr>
            </a:lvl5pPr>
          </a:lstStyle>
          <a:p>
            <a:pPr lvl="0"/>
            <a:r>
              <a:rPr lang="en-US" dirty="0"/>
              <a:t>AGENCY COMPARATIVE QUALITY SUMMARY</a:t>
            </a:r>
          </a:p>
        </p:txBody>
      </p:sp>
      <p:sp>
        <p:nvSpPr>
          <p:cNvPr id="31" name="Footer Placeholder 4">
            <a:extLst>
              <a:ext uri="{FF2B5EF4-FFF2-40B4-BE49-F238E27FC236}">
                <a16:creationId xmlns:a16="http://schemas.microsoft.com/office/drawing/2014/main" id="{03AD9777-FB89-C04C-90E9-02D2B9864DAD}"/>
              </a:ext>
            </a:extLst>
          </p:cNvPr>
          <p:cNvSpPr>
            <a:spLocks noGrp="1"/>
          </p:cNvSpPr>
          <p:nvPr>
            <p:ph type="ftr" sz="quarter" idx="3"/>
          </p:nvPr>
        </p:nvSpPr>
        <p:spPr>
          <a:xfrm>
            <a:off x="386883" y="9454900"/>
            <a:ext cx="4478450" cy="535517"/>
          </a:xfrm>
          <a:prstGeom prst="rect">
            <a:avLst/>
          </a:prstGeom>
        </p:spPr>
        <p:txBody>
          <a:bodyPr anchor="t"/>
          <a:lstStyle>
            <a:lvl1pPr algn="l">
              <a:defRPr lang="en-US" sz="446" i="0" smtClean="0">
                <a:solidFill>
                  <a:schemeClr val="bg1">
                    <a:lumMod val="50000"/>
                  </a:schemeClr>
                </a:solidFill>
                <a:latin typeface="+mj-lt"/>
              </a:defRPr>
            </a:lvl1pPr>
          </a:lstStyle>
          <a:p>
            <a:r>
              <a:rPr lang="en-US" dirty="0"/>
              <a:t>Metrics provided by </a:t>
            </a:r>
            <a:r>
              <a:rPr lang="en-US" dirty="0" err="1"/>
              <a:t>Trella</a:t>
            </a:r>
            <a:r>
              <a:rPr lang="en-US" dirty="0"/>
              <a:t> Health. As one of only a few companies in the country deemed an Innovator under the Centers for Medicare and Medicaid Services’ Virtual Research Data Center Program, </a:t>
            </a:r>
            <a:r>
              <a:rPr lang="en-US" dirty="0" err="1"/>
              <a:t>Trella</a:t>
            </a:r>
            <a:r>
              <a:rPr lang="en-US" dirty="0"/>
              <a:t> has access to 100% of Medicare Part A and Part B claims data. All insights presented are derived from the analysis of 1.2 billion claims annually.</a:t>
            </a:r>
          </a:p>
        </p:txBody>
      </p:sp>
      <p:sp>
        <p:nvSpPr>
          <p:cNvPr id="32" name="Slide Number Placeholder 5">
            <a:extLst>
              <a:ext uri="{FF2B5EF4-FFF2-40B4-BE49-F238E27FC236}">
                <a16:creationId xmlns:a16="http://schemas.microsoft.com/office/drawing/2014/main" id="{FB377B75-AFB1-FD4A-A4FF-46FDC03034A6}"/>
              </a:ext>
            </a:extLst>
          </p:cNvPr>
          <p:cNvSpPr>
            <a:spLocks noGrp="1"/>
          </p:cNvSpPr>
          <p:nvPr>
            <p:ph type="sldNum" sz="quarter" idx="4"/>
          </p:nvPr>
        </p:nvSpPr>
        <p:spPr>
          <a:xfrm>
            <a:off x="58295" y="9454900"/>
            <a:ext cx="286201" cy="535517"/>
          </a:xfrm>
          <a:prstGeom prst="rect">
            <a:avLst/>
          </a:prstGeom>
        </p:spPr>
        <p:txBody>
          <a:bodyPr/>
          <a:lstStyle>
            <a:lvl1pPr algn="l">
              <a:defRPr sz="574">
                <a:solidFill>
                  <a:srgbClr val="898989"/>
                </a:solidFill>
              </a:defRPr>
            </a:lvl1pPr>
          </a:lstStyle>
          <a:p>
            <a:fld id="{0D9B0BB9-1200-C34D-B0BF-E3B776D0E685}" type="slidenum">
              <a:rPr lang="en-US" smtClean="0"/>
              <a:pPr/>
              <a:t>‹#›</a:t>
            </a:fld>
            <a:endParaRPr lang="en-US" dirty="0"/>
          </a:p>
        </p:txBody>
      </p:sp>
      <p:cxnSp>
        <p:nvCxnSpPr>
          <p:cNvPr id="34" name="Straight Connector 33">
            <a:extLst>
              <a:ext uri="{FF2B5EF4-FFF2-40B4-BE49-F238E27FC236}">
                <a16:creationId xmlns:a16="http://schemas.microsoft.com/office/drawing/2014/main" id="{FBB2C09A-DFA9-114A-A420-A5A25C56B448}"/>
              </a:ext>
            </a:extLst>
          </p:cNvPr>
          <p:cNvCxnSpPr>
            <a:cxnSpLocks/>
          </p:cNvCxnSpPr>
          <p:nvPr userDrawn="1"/>
        </p:nvCxnSpPr>
        <p:spPr>
          <a:xfrm flipV="1">
            <a:off x="0" y="10058400"/>
            <a:ext cx="7772400" cy="2"/>
          </a:xfrm>
          <a:prstGeom prst="line">
            <a:avLst/>
          </a:prstGeom>
          <a:ln w="117475">
            <a:solidFill>
              <a:schemeClr val="accent3"/>
            </a:solidFill>
          </a:ln>
          <a:effectLst/>
        </p:spPr>
        <p:style>
          <a:lnRef idx="2">
            <a:schemeClr val="accent2"/>
          </a:lnRef>
          <a:fillRef idx="0">
            <a:schemeClr val="accent2"/>
          </a:fillRef>
          <a:effectRef idx="1">
            <a:schemeClr val="accent2"/>
          </a:effectRef>
          <a:fontRef idx="minor">
            <a:schemeClr val="tx1"/>
          </a:fontRef>
        </p:style>
      </p:cxnSp>
      <p:cxnSp>
        <p:nvCxnSpPr>
          <p:cNvPr id="35" name="Straight Connector 34">
            <a:extLst>
              <a:ext uri="{FF2B5EF4-FFF2-40B4-BE49-F238E27FC236}">
                <a16:creationId xmlns:a16="http://schemas.microsoft.com/office/drawing/2014/main" id="{4BB1F018-49D1-A04F-8FBA-4D2E11EEE4AC}"/>
              </a:ext>
            </a:extLst>
          </p:cNvPr>
          <p:cNvCxnSpPr>
            <a:cxnSpLocks/>
          </p:cNvCxnSpPr>
          <p:nvPr userDrawn="1"/>
        </p:nvCxnSpPr>
        <p:spPr>
          <a:xfrm>
            <a:off x="0" y="1542293"/>
            <a:ext cx="7772400" cy="0"/>
          </a:xfrm>
          <a:prstGeom prst="line">
            <a:avLst/>
          </a:prstGeom>
          <a:ln w="19050">
            <a:solidFill>
              <a:schemeClr val="accent3"/>
            </a:solidFill>
          </a:ln>
          <a:effectLst/>
        </p:spPr>
        <p:style>
          <a:lnRef idx="2">
            <a:schemeClr val="accent2"/>
          </a:lnRef>
          <a:fillRef idx="0">
            <a:schemeClr val="accent2"/>
          </a:fillRef>
          <a:effectRef idx="1">
            <a:schemeClr val="accent2"/>
          </a:effectRef>
          <a:fontRef idx="minor">
            <a:schemeClr val="tx1"/>
          </a:fontRef>
        </p:style>
      </p:cxnSp>
      <p:sp>
        <p:nvSpPr>
          <p:cNvPr id="36" name="Rectangle 35">
            <a:extLst>
              <a:ext uri="{FF2B5EF4-FFF2-40B4-BE49-F238E27FC236}">
                <a16:creationId xmlns:a16="http://schemas.microsoft.com/office/drawing/2014/main" id="{D242842B-9838-2544-9AD9-115D93F45975}"/>
              </a:ext>
            </a:extLst>
          </p:cNvPr>
          <p:cNvSpPr/>
          <p:nvPr userDrawn="1"/>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D7845A9F-B574-C44F-B591-788C103DA0D5}"/>
              </a:ext>
            </a:extLst>
          </p:cNvPr>
          <p:cNvSpPr/>
          <p:nvPr userDrawn="1"/>
        </p:nvSpPr>
        <p:spPr>
          <a:xfrm>
            <a:off x="5028646" y="5239911"/>
            <a:ext cx="2210989" cy="336560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95D491A0-3347-284E-AEFE-1325FEF0252D}"/>
              </a:ext>
            </a:extLst>
          </p:cNvPr>
          <p:cNvSpPr/>
          <p:nvPr userDrawn="1"/>
        </p:nvSpPr>
        <p:spPr>
          <a:xfrm>
            <a:off x="5104647" y="5293439"/>
            <a:ext cx="1971675" cy="507831"/>
          </a:xfrm>
          <a:prstGeom prst="rect">
            <a:avLst/>
          </a:prstGeom>
        </p:spPr>
        <p:txBody>
          <a:bodyPr wrap="square">
            <a:spAutoFit/>
          </a:bodyPr>
          <a:lstStyle/>
          <a:p>
            <a:r>
              <a:rPr lang="en-US" sz="900" b="1" dirty="0">
                <a:solidFill>
                  <a:srgbClr val="000000"/>
                </a:solidFill>
              </a:rPr>
              <a:t>DEFINITIONS</a:t>
            </a:r>
          </a:p>
          <a:p>
            <a:pPr>
              <a:buClr>
                <a:schemeClr val="accent1"/>
              </a:buClr>
            </a:pPr>
            <a:endParaRPr lang="en-US" sz="900" b="1" dirty="0">
              <a:solidFill>
                <a:srgbClr val="000000"/>
              </a:solidFill>
            </a:endParaRPr>
          </a:p>
          <a:p>
            <a:endParaRPr lang="en-US" sz="900" dirty="0"/>
          </a:p>
        </p:txBody>
      </p:sp>
      <p:sp>
        <p:nvSpPr>
          <p:cNvPr id="39" name="Text Placeholder 26">
            <a:extLst>
              <a:ext uri="{FF2B5EF4-FFF2-40B4-BE49-F238E27FC236}">
                <a16:creationId xmlns:a16="http://schemas.microsoft.com/office/drawing/2014/main" id="{DD5EF48C-94A4-C94D-9A84-0045B7423D27}"/>
              </a:ext>
            </a:extLst>
          </p:cNvPr>
          <p:cNvSpPr>
            <a:spLocks noGrp="1"/>
          </p:cNvSpPr>
          <p:nvPr>
            <p:ph type="body" sz="quarter" idx="14" hasCustomPrompt="1"/>
          </p:nvPr>
        </p:nvSpPr>
        <p:spPr>
          <a:xfrm>
            <a:off x="567432" y="5247476"/>
            <a:ext cx="4274401" cy="290518"/>
          </a:xfrm>
        </p:spPr>
        <p:txBody>
          <a:bodyPr anchor="t">
            <a:noAutofit/>
          </a:bodyPr>
          <a:lstStyle>
            <a:lvl1pPr marL="0" indent="0">
              <a:spcBef>
                <a:spcPts val="191"/>
              </a:spcBef>
              <a:buNone/>
              <a:defRPr sz="900" b="1" i="0">
                <a:solidFill>
                  <a:srgbClr val="000000"/>
                </a:solidFill>
                <a:latin typeface="+mn-lt"/>
              </a:defRPr>
            </a:lvl1pPr>
            <a:lvl2pPr marL="291451" indent="0">
              <a:buNone/>
              <a:defRPr i="1">
                <a:solidFill>
                  <a:schemeClr val="bg1">
                    <a:lumMod val="50000"/>
                  </a:schemeClr>
                </a:solidFill>
              </a:defRPr>
            </a:lvl2pPr>
            <a:lvl3pPr marL="582901" indent="0">
              <a:buNone/>
              <a:defRPr i="1">
                <a:solidFill>
                  <a:schemeClr val="bg1">
                    <a:lumMod val="50000"/>
                  </a:schemeClr>
                </a:solidFill>
              </a:defRPr>
            </a:lvl3pPr>
            <a:lvl4pPr marL="874352" indent="0">
              <a:buNone/>
              <a:defRPr i="1">
                <a:solidFill>
                  <a:schemeClr val="bg1">
                    <a:lumMod val="50000"/>
                  </a:schemeClr>
                </a:solidFill>
              </a:defRPr>
            </a:lvl4pPr>
            <a:lvl5pPr marL="1165802" indent="0">
              <a:buNone/>
              <a:defRPr i="1">
                <a:solidFill>
                  <a:schemeClr val="bg1">
                    <a:lumMod val="50000"/>
                  </a:schemeClr>
                </a:solidFill>
              </a:defRPr>
            </a:lvl5pPr>
          </a:lstStyle>
          <a:p>
            <a:pPr lvl="0"/>
            <a:r>
              <a:rPr lang="en-US" dirty="0"/>
              <a:t>HIGHLIGHTS</a:t>
            </a:r>
          </a:p>
        </p:txBody>
      </p:sp>
      <p:sp>
        <p:nvSpPr>
          <p:cNvPr id="40" name="Text Placeholder 5">
            <a:extLst>
              <a:ext uri="{FF2B5EF4-FFF2-40B4-BE49-F238E27FC236}">
                <a16:creationId xmlns:a16="http://schemas.microsoft.com/office/drawing/2014/main" id="{86853D6F-6750-E14C-9F07-C18A629B7CA1}"/>
              </a:ext>
            </a:extLst>
          </p:cNvPr>
          <p:cNvSpPr>
            <a:spLocks noGrp="1"/>
          </p:cNvSpPr>
          <p:nvPr>
            <p:ph type="body" sz="quarter" idx="15" hasCustomPrompt="1"/>
          </p:nvPr>
        </p:nvSpPr>
        <p:spPr>
          <a:xfrm>
            <a:off x="567432" y="5542201"/>
            <a:ext cx="4274401" cy="2646235"/>
          </a:xfrm>
        </p:spPr>
        <p:txBody>
          <a:bodyPr/>
          <a:lstStyle>
            <a:lvl1pPr>
              <a:defRPr sz="1020">
                <a:solidFill>
                  <a:srgbClr val="000000"/>
                </a:solidFill>
              </a:defRPr>
            </a:lvl1pPr>
            <a:lvl2pPr>
              <a:defRPr sz="1020"/>
            </a:lvl2pPr>
            <a:lvl3pPr>
              <a:defRPr sz="1020"/>
            </a:lvl3pPr>
            <a:lvl4pPr>
              <a:defRPr sz="1020"/>
            </a:lvl4pPr>
            <a:lvl5pPr>
              <a:defRPr sz="1020"/>
            </a:lvl5pPr>
          </a:lstStyle>
          <a:p>
            <a:pPr lvl="0"/>
            <a:r>
              <a:rPr lang="en-US" dirty="0"/>
              <a:t>How can your agency help keep their patients healthy?</a:t>
            </a:r>
          </a:p>
          <a:p>
            <a:pPr lvl="0"/>
            <a:r>
              <a:rPr lang="en-US" dirty="0"/>
              <a:t>Special programs that align with agency?</a:t>
            </a:r>
          </a:p>
        </p:txBody>
      </p:sp>
      <p:sp>
        <p:nvSpPr>
          <p:cNvPr id="41" name="Text Placeholder 10">
            <a:extLst>
              <a:ext uri="{FF2B5EF4-FFF2-40B4-BE49-F238E27FC236}">
                <a16:creationId xmlns:a16="http://schemas.microsoft.com/office/drawing/2014/main" id="{841151F5-5682-3543-B403-77D5377DFCC5}"/>
              </a:ext>
            </a:extLst>
          </p:cNvPr>
          <p:cNvSpPr>
            <a:spLocks noGrp="1"/>
          </p:cNvSpPr>
          <p:nvPr>
            <p:ph type="body" sz="quarter" idx="17"/>
          </p:nvPr>
        </p:nvSpPr>
        <p:spPr>
          <a:xfrm>
            <a:off x="5104648" y="5537995"/>
            <a:ext cx="2047676" cy="2882678"/>
          </a:xfrm>
        </p:spPr>
        <p:txBody>
          <a:bodyPr/>
          <a:lstStyle>
            <a:lvl1pPr marL="171450" marR="0" indent="-171450" algn="l" defTabSz="388601" rtl="0" eaLnBrk="1" fontAlgn="auto" latinLnBrk="0" hangingPunct="1">
              <a:lnSpc>
                <a:spcPct val="95000"/>
              </a:lnSpc>
              <a:spcBef>
                <a:spcPts val="510"/>
              </a:spcBef>
              <a:spcAft>
                <a:spcPts val="0"/>
              </a:spcAft>
              <a:buClr>
                <a:schemeClr val="accent1"/>
              </a:buClr>
              <a:buSzTx/>
              <a:buFont typeface="Arial" panose="020B0604020202020204" pitchFamily="34" charset="0"/>
              <a:buChar char="•"/>
              <a:tabLst/>
              <a:defRPr sz="800"/>
            </a:lvl1pPr>
            <a:lvl2pPr marL="571802" indent="-285750">
              <a:buFont typeface="Arial" panose="020B0604020202020204" pitchFamily="34" charset="0"/>
              <a:buChar char="•"/>
              <a:defRPr sz="800"/>
            </a:lvl2pPr>
            <a:lvl3pPr marL="661249" indent="-171450">
              <a:buFont typeface="Arial" panose="020B0604020202020204" pitchFamily="34" charset="0"/>
              <a:buChar char="•"/>
              <a:defRPr sz="800"/>
            </a:lvl3pPr>
            <a:lvl4pPr marL="901426" indent="-171450">
              <a:buFont typeface="Arial" panose="020B0604020202020204" pitchFamily="34" charset="0"/>
              <a:buChar char="•"/>
              <a:defRPr sz="800"/>
            </a:lvl4pPr>
            <a:lvl5pPr marL="1141601" indent="-171450">
              <a:buFont typeface="Arial" panose="020B0604020202020204" pitchFamily="34" charset="0"/>
              <a:buChar char="•"/>
              <a:defRPr sz="800"/>
            </a:lvl5pPr>
          </a:lstStyle>
          <a:p>
            <a:pPr lvl="0"/>
            <a:r>
              <a:rPr lang="en-US" dirty="0"/>
              <a:t>Click to edit Master text styles</a:t>
            </a:r>
          </a:p>
        </p:txBody>
      </p:sp>
      <p:sp>
        <p:nvSpPr>
          <p:cNvPr id="42" name="Text Placeholder 20">
            <a:extLst>
              <a:ext uri="{FF2B5EF4-FFF2-40B4-BE49-F238E27FC236}">
                <a16:creationId xmlns:a16="http://schemas.microsoft.com/office/drawing/2014/main" id="{AF23FC0C-2F40-3945-B6FD-BF3E8E601B50}"/>
              </a:ext>
            </a:extLst>
          </p:cNvPr>
          <p:cNvSpPr>
            <a:spLocks noGrp="1"/>
          </p:cNvSpPr>
          <p:nvPr>
            <p:ph type="body" sz="quarter" idx="16"/>
          </p:nvPr>
        </p:nvSpPr>
        <p:spPr>
          <a:xfrm>
            <a:off x="566738" y="466725"/>
            <a:ext cx="5232400" cy="342900"/>
          </a:xfrm>
        </p:spPr>
        <p:txBody>
          <a:bodyPr/>
          <a:lstStyle>
            <a:lvl1pPr marL="0" indent="0">
              <a:buNone/>
              <a:defRPr b="1"/>
            </a:lvl1pPr>
          </a:lstStyle>
          <a:p>
            <a:r>
              <a:rPr lang="en-US" sz="800" dirty="0"/>
              <a:t>DR. MARK SMITH  |  SPRINGTREE HOME HEALTH</a:t>
            </a:r>
          </a:p>
          <a:p>
            <a:endParaRPr lang="en-US" dirty="0"/>
          </a:p>
        </p:txBody>
      </p:sp>
    </p:spTree>
    <p:extLst>
      <p:ext uri="{BB962C8B-B14F-4D97-AF65-F5344CB8AC3E}">
        <p14:creationId xmlns:p14="http://schemas.microsoft.com/office/powerpoint/2010/main" val="4278371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Subtitle+Content">
    <p:spTree>
      <p:nvGrpSpPr>
        <p:cNvPr id="1" name=""/>
        <p:cNvGrpSpPr/>
        <p:nvPr/>
      </p:nvGrpSpPr>
      <p:grpSpPr>
        <a:xfrm>
          <a:off x="0" y="0"/>
          <a:ext cx="0" cy="0"/>
          <a:chOff x="0" y="0"/>
          <a:chExt cx="0" cy="0"/>
        </a:xfrm>
      </p:grpSpPr>
      <p:sp>
        <p:nvSpPr>
          <p:cNvPr id="26" name="Content Placeholder 23">
            <a:extLst>
              <a:ext uri="{FF2B5EF4-FFF2-40B4-BE49-F238E27FC236}">
                <a16:creationId xmlns:a16="http://schemas.microsoft.com/office/drawing/2014/main" id="{9F14613A-F643-E541-999A-3A6446C60A10}"/>
              </a:ext>
            </a:extLst>
          </p:cNvPr>
          <p:cNvSpPr>
            <a:spLocks noGrp="1"/>
          </p:cNvSpPr>
          <p:nvPr>
            <p:ph sz="quarter" idx="12" hasCustomPrompt="1"/>
          </p:nvPr>
        </p:nvSpPr>
        <p:spPr>
          <a:xfrm>
            <a:off x="567432" y="2078737"/>
            <a:ext cx="6637536" cy="4827702"/>
          </a:xfrm>
        </p:spPr>
        <p:txBody>
          <a:bodyPr/>
          <a:lstStyle>
            <a:lvl1pPr marL="0" indent="0">
              <a:buNone/>
              <a:defRPr sz="765">
                <a:solidFill>
                  <a:srgbClr val="000000"/>
                </a:solidFill>
              </a:defRPr>
            </a:lvl1pPr>
            <a:lvl2pPr>
              <a:defRPr sz="1190"/>
            </a:lvl2pPr>
            <a:lvl3pPr>
              <a:defRPr sz="1020"/>
            </a:lvl3pPr>
            <a:lvl4pPr>
              <a:defRPr sz="935"/>
            </a:lvl4pPr>
            <a:lvl5pPr>
              <a:defRPr sz="935"/>
            </a:lvl5pPr>
          </a:lstStyle>
          <a:p>
            <a:pPr lvl="0"/>
            <a:r>
              <a:rPr lang="en-US" dirty="0"/>
              <a:t>Average Visits per Episode</a:t>
            </a:r>
          </a:p>
        </p:txBody>
      </p:sp>
      <p:sp>
        <p:nvSpPr>
          <p:cNvPr id="27" name="Text Placeholder 26">
            <a:extLst>
              <a:ext uri="{FF2B5EF4-FFF2-40B4-BE49-F238E27FC236}">
                <a16:creationId xmlns:a16="http://schemas.microsoft.com/office/drawing/2014/main" id="{3F8B70F5-EC2F-AF4A-937F-7BC902D42AC5}"/>
              </a:ext>
            </a:extLst>
          </p:cNvPr>
          <p:cNvSpPr>
            <a:spLocks noGrp="1"/>
          </p:cNvSpPr>
          <p:nvPr>
            <p:ph type="body" sz="quarter" idx="13" hasCustomPrompt="1"/>
          </p:nvPr>
        </p:nvSpPr>
        <p:spPr>
          <a:xfrm>
            <a:off x="567432" y="1637727"/>
            <a:ext cx="6637536" cy="279831"/>
          </a:xfrm>
        </p:spPr>
        <p:txBody>
          <a:bodyPr anchor="t">
            <a:noAutofit/>
          </a:bodyPr>
          <a:lstStyle>
            <a:lvl1pPr marL="0" indent="0">
              <a:spcBef>
                <a:spcPts val="191"/>
              </a:spcBef>
              <a:buNone/>
              <a:defRPr sz="893" b="1" i="0">
                <a:solidFill>
                  <a:srgbClr val="000000"/>
                </a:solidFill>
                <a:latin typeface="+mn-lt"/>
              </a:defRPr>
            </a:lvl1pPr>
            <a:lvl2pPr marL="291451" indent="0">
              <a:buNone/>
              <a:defRPr i="1">
                <a:solidFill>
                  <a:schemeClr val="bg1">
                    <a:lumMod val="50000"/>
                  </a:schemeClr>
                </a:solidFill>
              </a:defRPr>
            </a:lvl2pPr>
            <a:lvl3pPr marL="582901" indent="0">
              <a:buNone/>
              <a:defRPr i="1">
                <a:solidFill>
                  <a:schemeClr val="bg1">
                    <a:lumMod val="50000"/>
                  </a:schemeClr>
                </a:solidFill>
              </a:defRPr>
            </a:lvl3pPr>
            <a:lvl4pPr marL="874352" indent="0">
              <a:buNone/>
              <a:defRPr i="1">
                <a:solidFill>
                  <a:schemeClr val="bg1">
                    <a:lumMod val="50000"/>
                  </a:schemeClr>
                </a:solidFill>
              </a:defRPr>
            </a:lvl4pPr>
            <a:lvl5pPr marL="1165802" indent="0">
              <a:buNone/>
              <a:defRPr i="1">
                <a:solidFill>
                  <a:schemeClr val="bg1">
                    <a:lumMod val="50000"/>
                  </a:schemeClr>
                </a:solidFill>
              </a:defRPr>
            </a:lvl5pPr>
          </a:lstStyle>
          <a:p>
            <a:pPr lvl="0"/>
            <a:r>
              <a:rPr lang="en-US" dirty="0"/>
              <a:t>AGENCY COMPARATIVE QUALITY SUMMARY</a:t>
            </a:r>
          </a:p>
        </p:txBody>
      </p:sp>
      <p:sp>
        <p:nvSpPr>
          <p:cNvPr id="28" name="Footer Placeholder 4">
            <a:extLst>
              <a:ext uri="{FF2B5EF4-FFF2-40B4-BE49-F238E27FC236}">
                <a16:creationId xmlns:a16="http://schemas.microsoft.com/office/drawing/2014/main" id="{15518030-7B44-7A4F-9AED-0E76C35D5DCC}"/>
              </a:ext>
            </a:extLst>
          </p:cNvPr>
          <p:cNvSpPr>
            <a:spLocks noGrp="1"/>
          </p:cNvSpPr>
          <p:nvPr>
            <p:ph type="ftr" sz="quarter" idx="3"/>
          </p:nvPr>
        </p:nvSpPr>
        <p:spPr>
          <a:xfrm>
            <a:off x="386883" y="9454900"/>
            <a:ext cx="4478450" cy="535517"/>
          </a:xfrm>
          <a:prstGeom prst="rect">
            <a:avLst/>
          </a:prstGeom>
        </p:spPr>
        <p:txBody>
          <a:bodyPr anchor="t"/>
          <a:lstStyle>
            <a:lvl1pPr algn="l">
              <a:defRPr lang="en-US" sz="446" i="0" smtClean="0">
                <a:solidFill>
                  <a:schemeClr val="bg1">
                    <a:lumMod val="50000"/>
                  </a:schemeClr>
                </a:solidFill>
                <a:latin typeface="+mj-lt"/>
              </a:defRPr>
            </a:lvl1pPr>
          </a:lstStyle>
          <a:p>
            <a:r>
              <a:rPr lang="en-US" dirty="0"/>
              <a:t>Metrics provided by </a:t>
            </a:r>
            <a:r>
              <a:rPr lang="en-US" dirty="0" err="1"/>
              <a:t>Trella</a:t>
            </a:r>
            <a:r>
              <a:rPr lang="en-US" dirty="0"/>
              <a:t> Health. As one of only a few companies in the country deemed an Innovator under the Centers for Medicare and Medicaid Services’ Virtual Research Data Center Program, </a:t>
            </a:r>
            <a:r>
              <a:rPr lang="en-US" dirty="0" err="1"/>
              <a:t>Trella</a:t>
            </a:r>
            <a:r>
              <a:rPr lang="en-US" dirty="0"/>
              <a:t> has access to 100% of Medicare Part A and Part B claims data. All insights presented are derived from the analysis of 1.2 billion claims annually.</a:t>
            </a:r>
          </a:p>
        </p:txBody>
      </p:sp>
      <p:sp>
        <p:nvSpPr>
          <p:cNvPr id="29" name="Slide Number Placeholder 5">
            <a:extLst>
              <a:ext uri="{FF2B5EF4-FFF2-40B4-BE49-F238E27FC236}">
                <a16:creationId xmlns:a16="http://schemas.microsoft.com/office/drawing/2014/main" id="{9A6E4257-5100-FF48-81CF-5E809A18BC7A}"/>
              </a:ext>
            </a:extLst>
          </p:cNvPr>
          <p:cNvSpPr>
            <a:spLocks noGrp="1"/>
          </p:cNvSpPr>
          <p:nvPr>
            <p:ph type="sldNum" sz="quarter" idx="4"/>
          </p:nvPr>
        </p:nvSpPr>
        <p:spPr>
          <a:xfrm>
            <a:off x="58295" y="9454900"/>
            <a:ext cx="286201" cy="535517"/>
          </a:xfrm>
          <a:prstGeom prst="rect">
            <a:avLst/>
          </a:prstGeom>
        </p:spPr>
        <p:txBody>
          <a:bodyPr/>
          <a:lstStyle>
            <a:lvl1pPr algn="l">
              <a:defRPr sz="574">
                <a:solidFill>
                  <a:srgbClr val="898989"/>
                </a:solidFill>
              </a:defRPr>
            </a:lvl1pPr>
          </a:lstStyle>
          <a:p>
            <a:fld id="{0D9B0BB9-1200-C34D-B0BF-E3B776D0E685}" type="slidenum">
              <a:rPr lang="en-US" smtClean="0"/>
              <a:pPr/>
              <a:t>‹#›</a:t>
            </a:fld>
            <a:endParaRPr lang="en-US" dirty="0"/>
          </a:p>
        </p:txBody>
      </p:sp>
      <p:cxnSp>
        <p:nvCxnSpPr>
          <p:cNvPr id="30" name="Straight Connector 29">
            <a:extLst>
              <a:ext uri="{FF2B5EF4-FFF2-40B4-BE49-F238E27FC236}">
                <a16:creationId xmlns:a16="http://schemas.microsoft.com/office/drawing/2014/main" id="{52958974-EBA7-5B4C-82A4-8D347B6988F4}"/>
              </a:ext>
            </a:extLst>
          </p:cNvPr>
          <p:cNvCxnSpPr>
            <a:cxnSpLocks/>
          </p:cNvCxnSpPr>
          <p:nvPr userDrawn="1"/>
        </p:nvCxnSpPr>
        <p:spPr>
          <a:xfrm flipV="1">
            <a:off x="0" y="10058400"/>
            <a:ext cx="7772400" cy="2"/>
          </a:xfrm>
          <a:prstGeom prst="line">
            <a:avLst/>
          </a:prstGeom>
          <a:ln w="117475">
            <a:solidFill>
              <a:schemeClr val="accent3"/>
            </a:solidFill>
          </a:ln>
          <a:effectLst/>
        </p:spPr>
        <p:style>
          <a:lnRef idx="2">
            <a:schemeClr val="accent2"/>
          </a:lnRef>
          <a:fillRef idx="0">
            <a:schemeClr val="accent2"/>
          </a:fillRef>
          <a:effectRef idx="1">
            <a:schemeClr val="accent2"/>
          </a:effectRef>
          <a:fontRef idx="minor">
            <a:schemeClr val="tx1"/>
          </a:fontRef>
        </p:style>
      </p:cxnSp>
      <p:cxnSp>
        <p:nvCxnSpPr>
          <p:cNvPr id="31" name="Straight Connector 30">
            <a:extLst>
              <a:ext uri="{FF2B5EF4-FFF2-40B4-BE49-F238E27FC236}">
                <a16:creationId xmlns:a16="http://schemas.microsoft.com/office/drawing/2014/main" id="{A3D44059-2306-7C4C-A51C-38AF5376AD23}"/>
              </a:ext>
            </a:extLst>
          </p:cNvPr>
          <p:cNvCxnSpPr>
            <a:cxnSpLocks/>
          </p:cNvCxnSpPr>
          <p:nvPr userDrawn="1"/>
        </p:nvCxnSpPr>
        <p:spPr>
          <a:xfrm>
            <a:off x="0" y="1542293"/>
            <a:ext cx="7772400" cy="0"/>
          </a:xfrm>
          <a:prstGeom prst="line">
            <a:avLst/>
          </a:prstGeom>
          <a:ln w="19050">
            <a:solidFill>
              <a:schemeClr val="accent3"/>
            </a:solidFill>
          </a:ln>
          <a:effectLst/>
        </p:spPr>
        <p:style>
          <a:lnRef idx="2">
            <a:schemeClr val="accent2"/>
          </a:lnRef>
          <a:fillRef idx="0">
            <a:schemeClr val="accent2"/>
          </a:fillRef>
          <a:effectRef idx="1">
            <a:schemeClr val="accent2"/>
          </a:effectRef>
          <a:fontRef idx="minor">
            <a:schemeClr val="tx1"/>
          </a:fontRef>
        </p:style>
      </p:cxnSp>
      <p:sp>
        <p:nvSpPr>
          <p:cNvPr id="40" name="Rectangle 39">
            <a:extLst>
              <a:ext uri="{FF2B5EF4-FFF2-40B4-BE49-F238E27FC236}">
                <a16:creationId xmlns:a16="http://schemas.microsoft.com/office/drawing/2014/main" id="{D7B8BDD0-6BBF-EB48-9242-5388ED4FACED}"/>
              </a:ext>
            </a:extLst>
          </p:cNvPr>
          <p:cNvSpPr/>
          <p:nvPr userDrawn="1"/>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2AEEDC03-A5EE-4642-8331-41F552796A78}"/>
              </a:ext>
            </a:extLst>
          </p:cNvPr>
          <p:cNvSpPr/>
          <p:nvPr userDrawn="1"/>
        </p:nvSpPr>
        <p:spPr>
          <a:xfrm>
            <a:off x="5028646" y="7009186"/>
            <a:ext cx="2210989" cy="2368488"/>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E1E95E03-9B98-5E44-8378-042DD5DE9E9F}"/>
              </a:ext>
            </a:extLst>
          </p:cNvPr>
          <p:cNvSpPr/>
          <p:nvPr userDrawn="1"/>
        </p:nvSpPr>
        <p:spPr>
          <a:xfrm>
            <a:off x="5104647" y="7055149"/>
            <a:ext cx="1971675" cy="507831"/>
          </a:xfrm>
          <a:prstGeom prst="rect">
            <a:avLst/>
          </a:prstGeom>
        </p:spPr>
        <p:txBody>
          <a:bodyPr wrap="square">
            <a:spAutoFit/>
          </a:bodyPr>
          <a:lstStyle/>
          <a:p>
            <a:r>
              <a:rPr lang="en-US" sz="900" b="1" dirty="0">
                <a:solidFill>
                  <a:srgbClr val="000000"/>
                </a:solidFill>
              </a:rPr>
              <a:t>DEFINITIONS</a:t>
            </a:r>
          </a:p>
          <a:p>
            <a:pPr>
              <a:buClr>
                <a:schemeClr val="accent1"/>
              </a:buClr>
            </a:pPr>
            <a:endParaRPr lang="en-US" sz="900" b="1" dirty="0">
              <a:solidFill>
                <a:srgbClr val="000000"/>
              </a:solidFill>
            </a:endParaRPr>
          </a:p>
          <a:p>
            <a:endParaRPr lang="en-US" sz="900" dirty="0"/>
          </a:p>
        </p:txBody>
      </p:sp>
      <p:sp>
        <p:nvSpPr>
          <p:cNvPr id="43" name="Text Placeholder 26">
            <a:extLst>
              <a:ext uri="{FF2B5EF4-FFF2-40B4-BE49-F238E27FC236}">
                <a16:creationId xmlns:a16="http://schemas.microsoft.com/office/drawing/2014/main" id="{48BFFD3A-5326-F94A-9125-E22A3D9E7737}"/>
              </a:ext>
            </a:extLst>
          </p:cNvPr>
          <p:cNvSpPr>
            <a:spLocks noGrp="1"/>
          </p:cNvSpPr>
          <p:nvPr>
            <p:ph type="body" sz="quarter" idx="14" hasCustomPrompt="1"/>
          </p:nvPr>
        </p:nvSpPr>
        <p:spPr>
          <a:xfrm>
            <a:off x="567432" y="7039666"/>
            <a:ext cx="4274401" cy="290518"/>
          </a:xfrm>
        </p:spPr>
        <p:txBody>
          <a:bodyPr anchor="t">
            <a:noAutofit/>
          </a:bodyPr>
          <a:lstStyle>
            <a:lvl1pPr marL="0" indent="0">
              <a:spcBef>
                <a:spcPts val="191"/>
              </a:spcBef>
              <a:buNone/>
              <a:defRPr sz="900" b="1" i="0">
                <a:solidFill>
                  <a:srgbClr val="000000"/>
                </a:solidFill>
                <a:latin typeface="+mn-lt"/>
              </a:defRPr>
            </a:lvl1pPr>
            <a:lvl2pPr marL="291451" indent="0">
              <a:buNone/>
              <a:defRPr i="1">
                <a:solidFill>
                  <a:schemeClr val="bg1">
                    <a:lumMod val="50000"/>
                  </a:schemeClr>
                </a:solidFill>
              </a:defRPr>
            </a:lvl2pPr>
            <a:lvl3pPr marL="582901" indent="0">
              <a:buNone/>
              <a:defRPr i="1">
                <a:solidFill>
                  <a:schemeClr val="bg1">
                    <a:lumMod val="50000"/>
                  </a:schemeClr>
                </a:solidFill>
              </a:defRPr>
            </a:lvl3pPr>
            <a:lvl4pPr marL="874352" indent="0">
              <a:buNone/>
              <a:defRPr i="1">
                <a:solidFill>
                  <a:schemeClr val="bg1">
                    <a:lumMod val="50000"/>
                  </a:schemeClr>
                </a:solidFill>
              </a:defRPr>
            </a:lvl4pPr>
            <a:lvl5pPr marL="1165802" indent="0">
              <a:buNone/>
              <a:defRPr i="1">
                <a:solidFill>
                  <a:schemeClr val="bg1">
                    <a:lumMod val="50000"/>
                  </a:schemeClr>
                </a:solidFill>
              </a:defRPr>
            </a:lvl5pPr>
          </a:lstStyle>
          <a:p>
            <a:pPr lvl="0"/>
            <a:r>
              <a:rPr lang="en-US" dirty="0"/>
              <a:t>HIGHLIGHTS</a:t>
            </a:r>
          </a:p>
        </p:txBody>
      </p:sp>
      <p:sp>
        <p:nvSpPr>
          <p:cNvPr id="44" name="Text Placeholder 5">
            <a:extLst>
              <a:ext uri="{FF2B5EF4-FFF2-40B4-BE49-F238E27FC236}">
                <a16:creationId xmlns:a16="http://schemas.microsoft.com/office/drawing/2014/main" id="{91B6B6B7-0833-AF45-9081-73B251DD947C}"/>
              </a:ext>
            </a:extLst>
          </p:cNvPr>
          <p:cNvSpPr>
            <a:spLocks noGrp="1"/>
          </p:cNvSpPr>
          <p:nvPr>
            <p:ph type="body" sz="quarter" idx="15" hasCustomPrompt="1"/>
          </p:nvPr>
        </p:nvSpPr>
        <p:spPr>
          <a:xfrm>
            <a:off x="567432" y="7303911"/>
            <a:ext cx="4274401" cy="2646235"/>
          </a:xfrm>
        </p:spPr>
        <p:txBody>
          <a:bodyPr/>
          <a:lstStyle>
            <a:lvl1pPr>
              <a:defRPr sz="1020">
                <a:solidFill>
                  <a:srgbClr val="000000"/>
                </a:solidFill>
              </a:defRPr>
            </a:lvl1pPr>
            <a:lvl2pPr>
              <a:defRPr sz="1020"/>
            </a:lvl2pPr>
            <a:lvl3pPr>
              <a:defRPr sz="1020"/>
            </a:lvl3pPr>
            <a:lvl4pPr>
              <a:defRPr sz="1020"/>
            </a:lvl4pPr>
            <a:lvl5pPr>
              <a:defRPr sz="1020"/>
            </a:lvl5pPr>
          </a:lstStyle>
          <a:p>
            <a:pPr lvl="0"/>
            <a:r>
              <a:rPr lang="en-US" dirty="0"/>
              <a:t>How can your agency help keep their patients healthy?</a:t>
            </a:r>
          </a:p>
          <a:p>
            <a:pPr lvl="0"/>
            <a:r>
              <a:rPr lang="en-US" dirty="0"/>
              <a:t>Special programs that align with agency?</a:t>
            </a:r>
          </a:p>
        </p:txBody>
      </p:sp>
      <p:sp>
        <p:nvSpPr>
          <p:cNvPr id="45" name="Text Placeholder 20">
            <a:extLst>
              <a:ext uri="{FF2B5EF4-FFF2-40B4-BE49-F238E27FC236}">
                <a16:creationId xmlns:a16="http://schemas.microsoft.com/office/drawing/2014/main" id="{B5BD72BE-862A-A344-9742-E81475857732}"/>
              </a:ext>
            </a:extLst>
          </p:cNvPr>
          <p:cNvSpPr>
            <a:spLocks noGrp="1"/>
          </p:cNvSpPr>
          <p:nvPr>
            <p:ph type="body" sz="quarter" idx="16"/>
          </p:nvPr>
        </p:nvSpPr>
        <p:spPr>
          <a:xfrm>
            <a:off x="566738" y="466725"/>
            <a:ext cx="5232400" cy="342900"/>
          </a:xfrm>
        </p:spPr>
        <p:txBody>
          <a:bodyPr/>
          <a:lstStyle>
            <a:lvl1pPr marL="0" indent="0">
              <a:buNone/>
              <a:defRPr b="1"/>
            </a:lvl1pPr>
          </a:lstStyle>
          <a:p>
            <a:r>
              <a:rPr lang="en-US" sz="800" dirty="0"/>
              <a:t>DR. MARK SMITH  |  SPRINGTREE HOME HEALTH</a:t>
            </a:r>
          </a:p>
          <a:p>
            <a:endParaRPr lang="en-US" dirty="0"/>
          </a:p>
        </p:txBody>
      </p:sp>
      <p:sp>
        <p:nvSpPr>
          <p:cNvPr id="46" name="Text Placeholder 10">
            <a:extLst>
              <a:ext uri="{FF2B5EF4-FFF2-40B4-BE49-F238E27FC236}">
                <a16:creationId xmlns:a16="http://schemas.microsoft.com/office/drawing/2014/main" id="{0F51211F-BD2E-C34B-A0FE-ACCCF57F1A15}"/>
              </a:ext>
            </a:extLst>
          </p:cNvPr>
          <p:cNvSpPr>
            <a:spLocks noGrp="1"/>
          </p:cNvSpPr>
          <p:nvPr>
            <p:ph type="body" sz="quarter" idx="17"/>
          </p:nvPr>
        </p:nvSpPr>
        <p:spPr>
          <a:xfrm>
            <a:off x="5104648" y="7299704"/>
            <a:ext cx="2047676" cy="2155446"/>
          </a:xfrm>
        </p:spPr>
        <p:txBody>
          <a:bodyPr/>
          <a:lstStyle>
            <a:lvl1pPr marL="171450" marR="0" indent="-171450" algn="l" defTabSz="388601" rtl="0" eaLnBrk="1" fontAlgn="auto" latinLnBrk="0" hangingPunct="1">
              <a:lnSpc>
                <a:spcPct val="95000"/>
              </a:lnSpc>
              <a:spcBef>
                <a:spcPts val="510"/>
              </a:spcBef>
              <a:spcAft>
                <a:spcPts val="0"/>
              </a:spcAft>
              <a:buClr>
                <a:schemeClr val="accent1"/>
              </a:buClr>
              <a:buSzTx/>
              <a:buFont typeface="Arial" panose="020B0604020202020204" pitchFamily="34" charset="0"/>
              <a:buChar char="•"/>
              <a:tabLst/>
              <a:defRPr sz="800"/>
            </a:lvl1pPr>
            <a:lvl2pPr marL="571802" indent="-285750">
              <a:buFont typeface="Arial" panose="020B0604020202020204" pitchFamily="34" charset="0"/>
              <a:buChar char="•"/>
              <a:defRPr sz="800"/>
            </a:lvl2pPr>
            <a:lvl3pPr marL="661249" indent="-171450">
              <a:buFont typeface="Arial" panose="020B0604020202020204" pitchFamily="34" charset="0"/>
              <a:buChar char="•"/>
              <a:defRPr sz="800"/>
            </a:lvl3pPr>
            <a:lvl4pPr marL="901426" indent="-171450">
              <a:buFont typeface="Arial" panose="020B0604020202020204" pitchFamily="34" charset="0"/>
              <a:buChar char="•"/>
              <a:defRPr sz="800"/>
            </a:lvl4pPr>
            <a:lvl5pPr marL="1141601" indent="-171450">
              <a:buFont typeface="Arial" panose="020B0604020202020204" pitchFamily="34" charset="0"/>
              <a:buChar char="•"/>
              <a:defRPr sz="800"/>
            </a:lvl5pPr>
          </a:lstStyle>
          <a:p>
            <a:pPr lvl="0"/>
            <a:r>
              <a:rPr lang="en-US" dirty="0"/>
              <a:t>Click to edit Master text styles</a:t>
            </a:r>
          </a:p>
        </p:txBody>
      </p:sp>
    </p:spTree>
    <p:extLst>
      <p:ext uri="{BB962C8B-B14F-4D97-AF65-F5344CB8AC3E}">
        <p14:creationId xmlns:p14="http://schemas.microsoft.com/office/powerpoint/2010/main" val="258619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Subtitle+Content">
    <p:spTree>
      <p:nvGrpSpPr>
        <p:cNvPr id="1" name=""/>
        <p:cNvGrpSpPr/>
        <p:nvPr/>
      </p:nvGrpSpPr>
      <p:grpSpPr>
        <a:xfrm>
          <a:off x="0" y="0"/>
          <a:ext cx="0" cy="0"/>
          <a:chOff x="0" y="0"/>
          <a:chExt cx="0" cy="0"/>
        </a:xfrm>
      </p:grpSpPr>
      <p:sp>
        <p:nvSpPr>
          <p:cNvPr id="27" name="Content Placeholder 23">
            <a:extLst>
              <a:ext uri="{FF2B5EF4-FFF2-40B4-BE49-F238E27FC236}">
                <a16:creationId xmlns:a16="http://schemas.microsoft.com/office/drawing/2014/main" id="{A0544AE1-9488-5644-85E0-6734224D7B57}"/>
              </a:ext>
            </a:extLst>
          </p:cNvPr>
          <p:cNvSpPr>
            <a:spLocks noGrp="1"/>
          </p:cNvSpPr>
          <p:nvPr>
            <p:ph sz="quarter" idx="12" hasCustomPrompt="1"/>
          </p:nvPr>
        </p:nvSpPr>
        <p:spPr>
          <a:xfrm>
            <a:off x="567432" y="1994189"/>
            <a:ext cx="6673030" cy="4178941"/>
          </a:xfrm>
        </p:spPr>
        <p:txBody>
          <a:bodyPr/>
          <a:lstStyle>
            <a:lvl1pPr marL="0" indent="0">
              <a:buNone/>
              <a:defRPr sz="765">
                <a:solidFill>
                  <a:srgbClr val="000000"/>
                </a:solidFill>
              </a:defRPr>
            </a:lvl1pPr>
            <a:lvl2pPr>
              <a:defRPr sz="1190"/>
            </a:lvl2pPr>
            <a:lvl3pPr>
              <a:defRPr sz="1020"/>
            </a:lvl3pPr>
            <a:lvl4pPr>
              <a:defRPr sz="935"/>
            </a:lvl4pPr>
            <a:lvl5pPr>
              <a:defRPr sz="935"/>
            </a:lvl5pPr>
          </a:lstStyle>
          <a:p>
            <a:pPr lvl="0"/>
            <a:r>
              <a:rPr lang="en-US" dirty="0"/>
              <a:t>Insert Chart</a:t>
            </a:r>
          </a:p>
        </p:txBody>
      </p:sp>
      <p:sp>
        <p:nvSpPr>
          <p:cNvPr id="28" name="Slide Number Placeholder 5">
            <a:extLst>
              <a:ext uri="{FF2B5EF4-FFF2-40B4-BE49-F238E27FC236}">
                <a16:creationId xmlns:a16="http://schemas.microsoft.com/office/drawing/2014/main" id="{5C9596D8-D0EC-3F4C-8AA7-06533041074F}"/>
              </a:ext>
            </a:extLst>
          </p:cNvPr>
          <p:cNvSpPr>
            <a:spLocks noGrp="1"/>
          </p:cNvSpPr>
          <p:nvPr>
            <p:ph type="sldNum" sz="quarter" idx="4"/>
          </p:nvPr>
        </p:nvSpPr>
        <p:spPr>
          <a:xfrm>
            <a:off x="58295" y="9454900"/>
            <a:ext cx="286201" cy="535517"/>
          </a:xfrm>
          <a:prstGeom prst="rect">
            <a:avLst/>
          </a:prstGeom>
        </p:spPr>
        <p:txBody>
          <a:bodyPr/>
          <a:lstStyle>
            <a:lvl1pPr algn="l">
              <a:defRPr sz="574">
                <a:solidFill>
                  <a:srgbClr val="898989"/>
                </a:solidFill>
              </a:defRPr>
            </a:lvl1pPr>
          </a:lstStyle>
          <a:p>
            <a:fld id="{0D9B0BB9-1200-C34D-B0BF-E3B776D0E685}" type="slidenum">
              <a:rPr lang="en-US" smtClean="0"/>
              <a:pPr/>
              <a:t>‹#›</a:t>
            </a:fld>
            <a:endParaRPr lang="en-US" dirty="0"/>
          </a:p>
        </p:txBody>
      </p:sp>
      <p:sp>
        <p:nvSpPr>
          <p:cNvPr id="29" name="Content Placeholder 23">
            <a:extLst>
              <a:ext uri="{FF2B5EF4-FFF2-40B4-BE49-F238E27FC236}">
                <a16:creationId xmlns:a16="http://schemas.microsoft.com/office/drawing/2014/main" id="{40D0196F-C261-164C-A366-8BC642F7C32F}"/>
              </a:ext>
            </a:extLst>
          </p:cNvPr>
          <p:cNvSpPr>
            <a:spLocks noGrp="1"/>
          </p:cNvSpPr>
          <p:nvPr>
            <p:ph sz="quarter" idx="14" hasCustomPrompt="1"/>
          </p:nvPr>
        </p:nvSpPr>
        <p:spPr>
          <a:xfrm>
            <a:off x="567432" y="6179847"/>
            <a:ext cx="6680412" cy="2500381"/>
          </a:xfrm>
        </p:spPr>
        <p:txBody>
          <a:bodyPr/>
          <a:lstStyle>
            <a:lvl1pPr marL="0" indent="0">
              <a:buNone/>
              <a:defRPr sz="765">
                <a:solidFill>
                  <a:srgbClr val="000000"/>
                </a:solidFill>
              </a:defRPr>
            </a:lvl1pPr>
            <a:lvl2pPr>
              <a:defRPr sz="1190"/>
            </a:lvl2pPr>
            <a:lvl3pPr>
              <a:defRPr sz="1020"/>
            </a:lvl3pPr>
            <a:lvl4pPr>
              <a:defRPr sz="935"/>
            </a:lvl4pPr>
            <a:lvl5pPr>
              <a:defRPr sz="935"/>
            </a:lvl5pPr>
          </a:lstStyle>
          <a:p>
            <a:pPr lvl="0"/>
            <a:r>
              <a:rPr lang="en-US" dirty="0"/>
              <a:t>Insert Comparative Table / List</a:t>
            </a:r>
          </a:p>
        </p:txBody>
      </p:sp>
      <p:sp>
        <p:nvSpPr>
          <p:cNvPr id="30" name="Text Placeholder 26">
            <a:extLst>
              <a:ext uri="{FF2B5EF4-FFF2-40B4-BE49-F238E27FC236}">
                <a16:creationId xmlns:a16="http://schemas.microsoft.com/office/drawing/2014/main" id="{827C790F-2C2E-354B-B316-FAB77F0B2BBB}"/>
              </a:ext>
            </a:extLst>
          </p:cNvPr>
          <p:cNvSpPr>
            <a:spLocks noGrp="1"/>
          </p:cNvSpPr>
          <p:nvPr>
            <p:ph type="body" sz="quarter" idx="13" hasCustomPrompt="1"/>
          </p:nvPr>
        </p:nvSpPr>
        <p:spPr>
          <a:xfrm>
            <a:off x="567432" y="1637727"/>
            <a:ext cx="6673030" cy="279831"/>
          </a:xfrm>
        </p:spPr>
        <p:txBody>
          <a:bodyPr anchor="t">
            <a:noAutofit/>
          </a:bodyPr>
          <a:lstStyle>
            <a:lvl1pPr marL="0" indent="0">
              <a:spcBef>
                <a:spcPts val="191"/>
              </a:spcBef>
              <a:buNone/>
              <a:defRPr sz="893" b="1" i="0">
                <a:solidFill>
                  <a:srgbClr val="000000"/>
                </a:solidFill>
                <a:latin typeface="+mn-lt"/>
              </a:defRPr>
            </a:lvl1pPr>
            <a:lvl2pPr marL="291451" indent="0">
              <a:buNone/>
              <a:defRPr i="1">
                <a:solidFill>
                  <a:schemeClr val="bg1">
                    <a:lumMod val="50000"/>
                  </a:schemeClr>
                </a:solidFill>
              </a:defRPr>
            </a:lvl2pPr>
            <a:lvl3pPr marL="582901" indent="0">
              <a:buNone/>
              <a:defRPr i="1">
                <a:solidFill>
                  <a:schemeClr val="bg1">
                    <a:lumMod val="50000"/>
                  </a:schemeClr>
                </a:solidFill>
              </a:defRPr>
            </a:lvl3pPr>
            <a:lvl4pPr marL="874352" indent="0">
              <a:buNone/>
              <a:defRPr i="1">
                <a:solidFill>
                  <a:schemeClr val="bg1">
                    <a:lumMod val="50000"/>
                  </a:schemeClr>
                </a:solidFill>
              </a:defRPr>
            </a:lvl4pPr>
            <a:lvl5pPr marL="1165802" indent="0">
              <a:buNone/>
              <a:defRPr i="1">
                <a:solidFill>
                  <a:schemeClr val="bg1">
                    <a:lumMod val="50000"/>
                  </a:schemeClr>
                </a:solidFill>
              </a:defRPr>
            </a:lvl5pPr>
          </a:lstStyle>
          <a:p>
            <a:pPr lvl="0"/>
            <a:r>
              <a:rPr lang="en-US" dirty="0"/>
              <a:t>AGENCY COMPARATIVE QUALITY SUMMARY</a:t>
            </a:r>
          </a:p>
        </p:txBody>
      </p:sp>
      <p:sp>
        <p:nvSpPr>
          <p:cNvPr id="31" name="Footer Placeholder 4">
            <a:extLst>
              <a:ext uri="{FF2B5EF4-FFF2-40B4-BE49-F238E27FC236}">
                <a16:creationId xmlns:a16="http://schemas.microsoft.com/office/drawing/2014/main" id="{827EADCB-56E5-7F4A-8965-275CC8B1A015}"/>
              </a:ext>
            </a:extLst>
          </p:cNvPr>
          <p:cNvSpPr>
            <a:spLocks noGrp="1"/>
          </p:cNvSpPr>
          <p:nvPr>
            <p:ph type="ftr" sz="quarter" idx="3"/>
          </p:nvPr>
        </p:nvSpPr>
        <p:spPr>
          <a:xfrm>
            <a:off x="567431" y="9454900"/>
            <a:ext cx="5231636" cy="535517"/>
          </a:xfrm>
          <a:prstGeom prst="rect">
            <a:avLst/>
          </a:prstGeom>
        </p:spPr>
        <p:txBody>
          <a:bodyPr anchor="t"/>
          <a:lstStyle>
            <a:lvl1pPr algn="l">
              <a:defRPr lang="en-US" sz="446" i="0" smtClean="0">
                <a:solidFill>
                  <a:schemeClr val="bg1">
                    <a:lumMod val="50000"/>
                  </a:schemeClr>
                </a:solidFill>
                <a:latin typeface="+mj-lt"/>
              </a:defRPr>
            </a:lvl1pPr>
          </a:lstStyle>
          <a:p>
            <a:r>
              <a:rPr lang="en-US" dirty="0"/>
              <a:t>Metrics provided by </a:t>
            </a:r>
            <a:r>
              <a:rPr lang="en-US" dirty="0" err="1"/>
              <a:t>Trella</a:t>
            </a:r>
            <a:r>
              <a:rPr lang="en-US" dirty="0"/>
              <a:t> Health. As one of only a few companies in the country deemed an Innovator under the Centers for Medicare and Medicaid Services’ Virtual Research Data Center Program, </a:t>
            </a:r>
            <a:r>
              <a:rPr lang="en-US" dirty="0" err="1"/>
              <a:t>Trella</a:t>
            </a:r>
            <a:r>
              <a:rPr lang="en-US" dirty="0"/>
              <a:t> has access to 100% of Medicare Part A and Part B claims data. All insights presented are derived from the analysis of 1.2 billion claims annually.</a:t>
            </a:r>
          </a:p>
        </p:txBody>
      </p:sp>
      <p:cxnSp>
        <p:nvCxnSpPr>
          <p:cNvPr id="32" name="Straight Connector 31">
            <a:extLst>
              <a:ext uri="{FF2B5EF4-FFF2-40B4-BE49-F238E27FC236}">
                <a16:creationId xmlns:a16="http://schemas.microsoft.com/office/drawing/2014/main" id="{29BE6BE4-B68B-BB49-A81F-1AD83558B409}"/>
              </a:ext>
            </a:extLst>
          </p:cNvPr>
          <p:cNvCxnSpPr>
            <a:cxnSpLocks/>
          </p:cNvCxnSpPr>
          <p:nvPr userDrawn="1"/>
        </p:nvCxnSpPr>
        <p:spPr>
          <a:xfrm flipV="1">
            <a:off x="0" y="10058400"/>
            <a:ext cx="7772400" cy="2"/>
          </a:xfrm>
          <a:prstGeom prst="line">
            <a:avLst/>
          </a:prstGeom>
          <a:ln w="117475">
            <a:solidFill>
              <a:schemeClr val="accent3"/>
            </a:solidFill>
          </a:ln>
          <a:effectLst/>
        </p:spPr>
        <p:style>
          <a:lnRef idx="2">
            <a:schemeClr val="accent2"/>
          </a:lnRef>
          <a:fillRef idx="0">
            <a:schemeClr val="accent2"/>
          </a:fillRef>
          <a:effectRef idx="1">
            <a:schemeClr val="accent2"/>
          </a:effectRef>
          <a:fontRef idx="minor">
            <a:schemeClr val="tx1"/>
          </a:fontRef>
        </p:style>
      </p:cxnSp>
      <p:cxnSp>
        <p:nvCxnSpPr>
          <p:cNvPr id="42" name="Straight Connector 41">
            <a:extLst>
              <a:ext uri="{FF2B5EF4-FFF2-40B4-BE49-F238E27FC236}">
                <a16:creationId xmlns:a16="http://schemas.microsoft.com/office/drawing/2014/main" id="{8973ECEF-BDF4-D841-99A8-0A1CC412A441}"/>
              </a:ext>
            </a:extLst>
          </p:cNvPr>
          <p:cNvCxnSpPr>
            <a:cxnSpLocks/>
          </p:cNvCxnSpPr>
          <p:nvPr userDrawn="1"/>
        </p:nvCxnSpPr>
        <p:spPr>
          <a:xfrm>
            <a:off x="0" y="1542293"/>
            <a:ext cx="7772400" cy="0"/>
          </a:xfrm>
          <a:prstGeom prst="line">
            <a:avLst/>
          </a:prstGeom>
          <a:ln w="19050">
            <a:solidFill>
              <a:schemeClr val="accent3"/>
            </a:solidFill>
          </a:ln>
          <a:effectLst/>
        </p:spPr>
        <p:style>
          <a:lnRef idx="2">
            <a:schemeClr val="accent2"/>
          </a:lnRef>
          <a:fillRef idx="0">
            <a:schemeClr val="accent2"/>
          </a:fillRef>
          <a:effectRef idx="1">
            <a:schemeClr val="accent2"/>
          </a:effectRef>
          <a:fontRef idx="minor">
            <a:schemeClr val="tx1"/>
          </a:fontRef>
        </p:style>
      </p:cxnSp>
      <p:sp>
        <p:nvSpPr>
          <p:cNvPr id="43" name="Rectangle 42">
            <a:extLst>
              <a:ext uri="{FF2B5EF4-FFF2-40B4-BE49-F238E27FC236}">
                <a16:creationId xmlns:a16="http://schemas.microsoft.com/office/drawing/2014/main" id="{1A8C04ED-4AD2-844B-970A-F0E2788E7A05}"/>
              </a:ext>
            </a:extLst>
          </p:cNvPr>
          <p:cNvSpPr/>
          <p:nvPr userDrawn="1"/>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 Placeholder 20">
            <a:extLst>
              <a:ext uri="{FF2B5EF4-FFF2-40B4-BE49-F238E27FC236}">
                <a16:creationId xmlns:a16="http://schemas.microsoft.com/office/drawing/2014/main" id="{D55B5FB4-2BAD-0045-9FBE-43C831F978F5}"/>
              </a:ext>
            </a:extLst>
          </p:cNvPr>
          <p:cNvSpPr>
            <a:spLocks noGrp="1"/>
          </p:cNvSpPr>
          <p:nvPr>
            <p:ph type="body" sz="quarter" idx="16"/>
          </p:nvPr>
        </p:nvSpPr>
        <p:spPr>
          <a:xfrm>
            <a:off x="566738" y="466725"/>
            <a:ext cx="5232400" cy="342900"/>
          </a:xfrm>
        </p:spPr>
        <p:txBody>
          <a:bodyPr/>
          <a:lstStyle>
            <a:lvl1pPr marL="0" indent="0">
              <a:buNone/>
              <a:defRPr b="1"/>
            </a:lvl1pPr>
          </a:lstStyle>
          <a:p>
            <a:r>
              <a:rPr lang="en-US" sz="800" dirty="0"/>
              <a:t>DR. MARK SMITH  |  SPRINGTREE HOME HEALTH</a:t>
            </a:r>
          </a:p>
          <a:p>
            <a:endParaRPr lang="en-US" dirty="0"/>
          </a:p>
        </p:txBody>
      </p:sp>
    </p:spTree>
    <p:extLst>
      <p:ext uri="{BB962C8B-B14F-4D97-AF65-F5344CB8AC3E}">
        <p14:creationId xmlns:p14="http://schemas.microsoft.com/office/powerpoint/2010/main" val="3895236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Content">
    <p:spTree>
      <p:nvGrpSpPr>
        <p:cNvPr id="1" name=""/>
        <p:cNvGrpSpPr/>
        <p:nvPr/>
      </p:nvGrpSpPr>
      <p:grpSpPr>
        <a:xfrm>
          <a:off x="0" y="0"/>
          <a:ext cx="0" cy="0"/>
          <a:chOff x="0" y="0"/>
          <a:chExt cx="0" cy="0"/>
        </a:xfrm>
      </p:grpSpPr>
      <p:sp>
        <p:nvSpPr>
          <p:cNvPr id="18" name="Content Placeholder 23">
            <a:extLst>
              <a:ext uri="{FF2B5EF4-FFF2-40B4-BE49-F238E27FC236}">
                <a16:creationId xmlns:a16="http://schemas.microsoft.com/office/drawing/2014/main" id="{81225A49-AE42-DC46-A13F-75BE0FF01B51}"/>
              </a:ext>
            </a:extLst>
          </p:cNvPr>
          <p:cNvSpPr>
            <a:spLocks noGrp="1"/>
          </p:cNvSpPr>
          <p:nvPr>
            <p:ph sz="quarter" idx="12" hasCustomPrompt="1"/>
          </p:nvPr>
        </p:nvSpPr>
        <p:spPr>
          <a:xfrm>
            <a:off x="567431" y="2078737"/>
            <a:ext cx="3193855" cy="3392166"/>
          </a:xfrm>
        </p:spPr>
        <p:txBody>
          <a:bodyPr/>
          <a:lstStyle>
            <a:lvl1pPr marL="0" indent="0">
              <a:buNone/>
              <a:defRPr sz="765">
                <a:solidFill>
                  <a:srgbClr val="000000"/>
                </a:solidFill>
              </a:defRPr>
            </a:lvl1pPr>
            <a:lvl2pPr>
              <a:defRPr sz="1190"/>
            </a:lvl2pPr>
            <a:lvl3pPr>
              <a:defRPr sz="1020"/>
            </a:lvl3pPr>
            <a:lvl4pPr>
              <a:defRPr sz="935"/>
            </a:lvl4pPr>
            <a:lvl5pPr>
              <a:defRPr sz="935"/>
            </a:lvl5pPr>
          </a:lstStyle>
          <a:p>
            <a:pPr lvl="0"/>
            <a:r>
              <a:rPr lang="en-US" dirty="0"/>
              <a:t>Insert Chart</a:t>
            </a:r>
          </a:p>
        </p:txBody>
      </p:sp>
      <p:sp>
        <p:nvSpPr>
          <p:cNvPr id="19" name="Slide Number Placeholder 5">
            <a:extLst>
              <a:ext uri="{FF2B5EF4-FFF2-40B4-BE49-F238E27FC236}">
                <a16:creationId xmlns:a16="http://schemas.microsoft.com/office/drawing/2014/main" id="{72AFEEB7-8398-7841-9385-A642B43078DA}"/>
              </a:ext>
            </a:extLst>
          </p:cNvPr>
          <p:cNvSpPr>
            <a:spLocks noGrp="1"/>
          </p:cNvSpPr>
          <p:nvPr>
            <p:ph type="sldNum" sz="quarter" idx="4"/>
          </p:nvPr>
        </p:nvSpPr>
        <p:spPr>
          <a:xfrm>
            <a:off x="58295" y="9454900"/>
            <a:ext cx="286201" cy="535517"/>
          </a:xfrm>
          <a:prstGeom prst="rect">
            <a:avLst/>
          </a:prstGeom>
        </p:spPr>
        <p:txBody>
          <a:bodyPr/>
          <a:lstStyle>
            <a:lvl1pPr algn="l">
              <a:defRPr sz="574">
                <a:solidFill>
                  <a:srgbClr val="898989"/>
                </a:solidFill>
              </a:defRPr>
            </a:lvl1pPr>
          </a:lstStyle>
          <a:p>
            <a:fld id="{0D9B0BB9-1200-C34D-B0BF-E3B776D0E685}" type="slidenum">
              <a:rPr lang="en-US" smtClean="0"/>
              <a:pPr/>
              <a:t>‹#›</a:t>
            </a:fld>
            <a:endParaRPr lang="en-US" dirty="0"/>
          </a:p>
        </p:txBody>
      </p:sp>
      <p:sp>
        <p:nvSpPr>
          <p:cNvPr id="20" name="Content Placeholder 23">
            <a:extLst>
              <a:ext uri="{FF2B5EF4-FFF2-40B4-BE49-F238E27FC236}">
                <a16:creationId xmlns:a16="http://schemas.microsoft.com/office/drawing/2014/main" id="{F9BFBC44-C545-6544-BF5F-F6267B21DD08}"/>
              </a:ext>
            </a:extLst>
          </p:cNvPr>
          <p:cNvSpPr>
            <a:spLocks noGrp="1"/>
          </p:cNvSpPr>
          <p:nvPr>
            <p:ph sz="quarter" idx="14" hasCustomPrompt="1"/>
          </p:nvPr>
        </p:nvSpPr>
        <p:spPr>
          <a:xfrm>
            <a:off x="3990520" y="2078737"/>
            <a:ext cx="3214448" cy="3392166"/>
          </a:xfrm>
        </p:spPr>
        <p:txBody>
          <a:bodyPr/>
          <a:lstStyle>
            <a:lvl1pPr marL="0" indent="0">
              <a:buNone/>
              <a:defRPr sz="765">
                <a:solidFill>
                  <a:srgbClr val="000000"/>
                </a:solidFill>
              </a:defRPr>
            </a:lvl1pPr>
            <a:lvl2pPr>
              <a:defRPr sz="1190"/>
            </a:lvl2pPr>
            <a:lvl3pPr>
              <a:defRPr sz="1020"/>
            </a:lvl3pPr>
            <a:lvl4pPr>
              <a:defRPr sz="935"/>
            </a:lvl4pPr>
            <a:lvl5pPr>
              <a:defRPr sz="935"/>
            </a:lvl5pPr>
          </a:lstStyle>
          <a:p>
            <a:pPr lvl="0"/>
            <a:r>
              <a:rPr lang="en-US" dirty="0"/>
              <a:t>Insert Chart</a:t>
            </a:r>
          </a:p>
        </p:txBody>
      </p:sp>
      <p:sp>
        <p:nvSpPr>
          <p:cNvPr id="23" name="Text Placeholder 26">
            <a:extLst>
              <a:ext uri="{FF2B5EF4-FFF2-40B4-BE49-F238E27FC236}">
                <a16:creationId xmlns:a16="http://schemas.microsoft.com/office/drawing/2014/main" id="{FC339335-E609-084F-A2AF-00C2F7A4A79F}"/>
              </a:ext>
            </a:extLst>
          </p:cNvPr>
          <p:cNvSpPr>
            <a:spLocks noGrp="1"/>
          </p:cNvSpPr>
          <p:nvPr>
            <p:ph type="body" sz="quarter" idx="13" hasCustomPrompt="1"/>
          </p:nvPr>
        </p:nvSpPr>
        <p:spPr>
          <a:xfrm>
            <a:off x="567432" y="1637727"/>
            <a:ext cx="6637536" cy="279831"/>
          </a:xfrm>
        </p:spPr>
        <p:txBody>
          <a:bodyPr anchor="t">
            <a:noAutofit/>
          </a:bodyPr>
          <a:lstStyle>
            <a:lvl1pPr marL="0" indent="0">
              <a:spcBef>
                <a:spcPts val="191"/>
              </a:spcBef>
              <a:buNone/>
              <a:defRPr sz="893" b="1" i="0">
                <a:solidFill>
                  <a:srgbClr val="000000"/>
                </a:solidFill>
                <a:latin typeface="+mn-lt"/>
              </a:defRPr>
            </a:lvl1pPr>
            <a:lvl2pPr marL="291451" indent="0">
              <a:buNone/>
              <a:defRPr i="1">
                <a:solidFill>
                  <a:schemeClr val="bg1">
                    <a:lumMod val="50000"/>
                  </a:schemeClr>
                </a:solidFill>
              </a:defRPr>
            </a:lvl2pPr>
            <a:lvl3pPr marL="582901" indent="0">
              <a:buNone/>
              <a:defRPr i="1">
                <a:solidFill>
                  <a:schemeClr val="bg1">
                    <a:lumMod val="50000"/>
                  </a:schemeClr>
                </a:solidFill>
              </a:defRPr>
            </a:lvl3pPr>
            <a:lvl4pPr marL="874352" indent="0">
              <a:buNone/>
              <a:defRPr i="1">
                <a:solidFill>
                  <a:schemeClr val="bg1">
                    <a:lumMod val="50000"/>
                  </a:schemeClr>
                </a:solidFill>
              </a:defRPr>
            </a:lvl4pPr>
            <a:lvl5pPr marL="1165802" indent="0">
              <a:buNone/>
              <a:defRPr i="1">
                <a:solidFill>
                  <a:schemeClr val="bg1">
                    <a:lumMod val="50000"/>
                  </a:schemeClr>
                </a:solidFill>
              </a:defRPr>
            </a:lvl5pPr>
          </a:lstStyle>
          <a:p>
            <a:pPr lvl="0"/>
            <a:r>
              <a:rPr lang="en-US" dirty="0"/>
              <a:t>CHART TABLE TITLE</a:t>
            </a:r>
          </a:p>
        </p:txBody>
      </p:sp>
      <p:sp>
        <p:nvSpPr>
          <p:cNvPr id="36" name="Footer Placeholder 4">
            <a:extLst>
              <a:ext uri="{FF2B5EF4-FFF2-40B4-BE49-F238E27FC236}">
                <a16:creationId xmlns:a16="http://schemas.microsoft.com/office/drawing/2014/main" id="{99BEB9C1-E7F8-B641-AE7C-2DBFABA58BC6}"/>
              </a:ext>
            </a:extLst>
          </p:cNvPr>
          <p:cNvSpPr>
            <a:spLocks noGrp="1"/>
          </p:cNvSpPr>
          <p:nvPr>
            <p:ph type="ftr" sz="quarter" idx="3"/>
          </p:nvPr>
        </p:nvSpPr>
        <p:spPr>
          <a:xfrm>
            <a:off x="567429" y="9454900"/>
            <a:ext cx="5231638" cy="535517"/>
          </a:xfrm>
          <a:prstGeom prst="rect">
            <a:avLst/>
          </a:prstGeom>
        </p:spPr>
        <p:txBody>
          <a:bodyPr anchor="t"/>
          <a:lstStyle>
            <a:lvl1pPr algn="l">
              <a:defRPr lang="en-US" sz="446" i="0" smtClean="0">
                <a:solidFill>
                  <a:schemeClr val="bg1">
                    <a:lumMod val="50000"/>
                  </a:schemeClr>
                </a:solidFill>
                <a:latin typeface="+mj-lt"/>
              </a:defRPr>
            </a:lvl1pPr>
          </a:lstStyle>
          <a:p>
            <a:r>
              <a:rPr lang="en-US" dirty="0"/>
              <a:t>Metrics provided by </a:t>
            </a:r>
            <a:r>
              <a:rPr lang="en-US" dirty="0" err="1"/>
              <a:t>Trella</a:t>
            </a:r>
            <a:r>
              <a:rPr lang="en-US" dirty="0"/>
              <a:t> Health. As one of only a few companies in the country deemed an Innovator under the Centers for Medicare and Medicaid Services’ Virtual Research Data Center Program, </a:t>
            </a:r>
            <a:r>
              <a:rPr lang="en-US" dirty="0" err="1"/>
              <a:t>Trella</a:t>
            </a:r>
            <a:r>
              <a:rPr lang="en-US" dirty="0"/>
              <a:t> has access to 100% of Medicare Part A and Part B claims data. All insights presented are derived from the analysis of 1.2 billion claims annually.</a:t>
            </a:r>
          </a:p>
        </p:txBody>
      </p:sp>
      <p:cxnSp>
        <p:nvCxnSpPr>
          <p:cNvPr id="37" name="Straight Connector 36">
            <a:extLst>
              <a:ext uri="{FF2B5EF4-FFF2-40B4-BE49-F238E27FC236}">
                <a16:creationId xmlns:a16="http://schemas.microsoft.com/office/drawing/2014/main" id="{E834087B-D175-D446-B445-4F5C04DF7249}"/>
              </a:ext>
            </a:extLst>
          </p:cNvPr>
          <p:cNvCxnSpPr>
            <a:cxnSpLocks/>
          </p:cNvCxnSpPr>
          <p:nvPr userDrawn="1"/>
        </p:nvCxnSpPr>
        <p:spPr>
          <a:xfrm flipV="1">
            <a:off x="0" y="10058400"/>
            <a:ext cx="7772400" cy="2"/>
          </a:xfrm>
          <a:prstGeom prst="line">
            <a:avLst/>
          </a:prstGeom>
          <a:ln w="117475">
            <a:solidFill>
              <a:schemeClr val="accent3"/>
            </a:solidFill>
          </a:ln>
          <a:effectLst/>
        </p:spPr>
        <p:style>
          <a:lnRef idx="2">
            <a:schemeClr val="accent2"/>
          </a:lnRef>
          <a:fillRef idx="0">
            <a:schemeClr val="accent2"/>
          </a:fillRef>
          <a:effectRef idx="1">
            <a:schemeClr val="accent2"/>
          </a:effectRef>
          <a:fontRef idx="minor">
            <a:schemeClr val="tx1"/>
          </a:fontRef>
        </p:style>
      </p:cxnSp>
      <p:cxnSp>
        <p:nvCxnSpPr>
          <p:cNvPr id="38" name="Straight Connector 37">
            <a:extLst>
              <a:ext uri="{FF2B5EF4-FFF2-40B4-BE49-F238E27FC236}">
                <a16:creationId xmlns:a16="http://schemas.microsoft.com/office/drawing/2014/main" id="{B6A0E27D-7237-DD44-9AFC-FC86691D4A60}"/>
              </a:ext>
            </a:extLst>
          </p:cNvPr>
          <p:cNvCxnSpPr>
            <a:cxnSpLocks/>
          </p:cNvCxnSpPr>
          <p:nvPr userDrawn="1"/>
        </p:nvCxnSpPr>
        <p:spPr>
          <a:xfrm>
            <a:off x="0" y="1542293"/>
            <a:ext cx="7772400" cy="0"/>
          </a:xfrm>
          <a:prstGeom prst="line">
            <a:avLst/>
          </a:prstGeom>
          <a:ln w="19050">
            <a:solidFill>
              <a:schemeClr val="accent3"/>
            </a:solidFill>
          </a:ln>
          <a:effectLst/>
        </p:spPr>
        <p:style>
          <a:lnRef idx="2">
            <a:schemeClr val="accent2"/>
          </a:lnRef>
          <a:fillRef idx="0">
            <a:schemeClr val="accent2"/>
          </a:fillRef>
          <a:effectRef idx="1">
            <a:schemeClr val="accent2"/>
          </a:effectRef>
          <a:fontRef idx="minor">
            <a:schemeClr val="tx1"/>
          </a:fontRef>
        </p:style>
      </p:cxnSp>
      <p:sp>
        <p:nvSpPr>
          <p:cNvPr id="39" name="Rectangle 38">
            <a:extLst>
              <a:ext uri="{FF2B5EF4-FFF2-40B4-BE49-F238E27FC236}">
                <a16:creationId xmlns:a16="http://schemas.microsoft.com/office/drawing/2014/main" id="{AD625267-B755-EF4D-BBCA-7968E9612EEC}"/>
              </a:ext>
            </a:extLst>
          </p:cNvPr>
          <p:cNvSpPr/>
          <p:nvPr userDrawn="1"/>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Text Placeholder 20">
            <a:extLst>
              <a:ext uri="{FF2B5EF4-FFF2-40B4-BE49-F238E27FC236}">
                <a16:creationId xmlns:a16="http://schemas.microsoft.com/office/drawing/2014/main" id="{C817E47E-504F-9B4C-97E7-7320B7CFA607}"/>
              </a:ext>
            </a:extLst>
          </p:cNvPr>
          <p:cNvSpPr>
            <a:spLocks noGrp="1"/>
          </p:cNvSpPr>
          <p:nvPr>
            <p:ph type="body" sz="quarter" idx="16"/>
          </p:nvPr>
        </p:nvSpPr>
        <p:spPr>
          <a:xfrm>
            <a:off x="566738" y="466725"/>
            <a:ext cx="5232400" cy="342900"/>
          </a:xfrm>
        </p:spPr>
        <p:txBody>
          <a:bodyPr/>
          <a:lstStyle>
            <a:lvl1pPr marL="0" indent="0">
              <a:buNone/>
              <a:defRPr b="1"/>
            </a:lvl1pPr>
          </a:lstStyle>
          <a:p>
            <a:r>
              <a:rPr lang="en-US" sz="800" dirty="0"/>
              <a:t>DR. MARK SMITH  |  SPRINGTREE HOME HEALTH</a:t>
            </a:r>
          </a:p>
          <a:p>
            <a:endParaRPr lang="en-US" dirty="0"/>
          </a:p>
        </p:txBody>
      </p:sp>
      <p:sp>
        <p:nvSpPr>
          <p:cNvPr id="41" name="Rectangle 40">
            <a:extLst>
              <a:ext uri="{FF2B5EF4-FFF2-40B4-BE49-F238E27FC236}">
                <a16:creationId xmlns:a16="http://schemas.microsoft.com/office/drawing/2014/main" id="{24A650AD-F5BC-CF4E-B191-7909398DFB0D}"/>
              </a:ext>
            </a:extLst>
          </p:cNvPr>
          <p:cNvSpPr/>
          <p:nvPr userDrawn="1"/>
        </p:nvSpPr>
        <p:spPr>
          <a:xfrm>
            <a:off x="5028646" y="7009186"/>
            <a:ext cx="2210989" cy="2368488"/>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A3AEF68A-810A-B54E-9D3F-D2CDA9F632A9}"/>
              </a:ext>
            </a:extLst>
          </p:cNvPr>
          <p:cNvSpPr/>
          <p:nvPr userDrawn="1"/>
        </p:nvSpPr>
        <p:spPr>
          <a:xfrm>
            <a:off x="5104647" y="7055149"/>
            <a:ext cx="1971675" cy="507831"/>
          </a:xfrm>
          <a:prstGeom prst="rect">
            <a:avLst/>
          </a:prstGeom>
        </p:spPr>
        <p:txBody>
          <a:bodyPr wrap="square">
            <a:spAutoFit/>
          </a:bodyPr>
          <a:lstStyle/>
          <a:p>
            <a:r>
              <a:rPr lang="en-US" sz="900" b="1" dirty="0">
                <a:solidFill>
                  <a:srgbClr val="000000"/>
                </a:solidFill>
              </a:rPr>
              <a:t>DEFINITIONS</a:t>
            </a:r>
          </a:p>
          <a:p>
            <a:pPr>
              <a:buClr>
                <a:schemeClr val="accent1"/>
              </a:buClr>
            </a:pPr>
            <a:endParaRPr lang="en-US" sz="900" b="1" dirty="0">
              <a:solidFill>
                <a:srgbClr val="000000"/>
              </a:solidFill>
            </a:endParaRPr>
          </a:p>
          <a:p>
            <a:endParaRPr lang="en-US" sz="900" dirty="0"/>
          </a:p>
        </p:txBody>
      </p:sp>
      <p:sp>
        <p:nvSpPr>
          <p:cNvPr id="43" name="Text Placeholder 26">
            <a:extLst>
              <a:ext uri="{FF2B5EF4-FFF2-40B4-BE49-F238E27FC236}">
                <a16:creationId xmlns:a16="http://schemas.microsoft.com/office/drawing/2014/main" id="{D048EC3B-EAD2-6E4B-9590-331B55D61467}"/>
              </a:ext>
            </a:extLst>
          </p:cNvPr>
          <p:cNvSpPr>
            <a:spLocks noGrp="1"/>
          </p:cNvSpPr>
          <p:nvPr>
            <p:ph type="body" sz="quarter" idx="17" hasCustomPrompt="1"/>
          </p:nvPr>
        </p:nvSpPr>
        <p:spPr>
          <a:xfrm>
            <a:off x="567432" y="7009186"/>
            <a:ext cx="4274401" cy="290518"/>
          </a:xfrm>
        </p:spPr>
        <p:txBody>
          <a:bodyPr anchor="t">
            <a:noAutofit/>
          </a:bodyPr>
          <a:lstStyle>
            <a:lvl1pPr marL="0" indent="0">
              <a:spcBef>
                <a:spcPts val="191"/>
              </a:spcBef>
              <a:buNone/>
              <a:defRPr sz="900" b="1" i="0">
                <a:solidFill>
                  <a:srgbClr val="000000"/>
                </a:solidFill>
                <a:latin typeface="+mn-lt"/>
              </a:defRPr>
            </a:lvl1pPr>
            <a:lvl2pPr marL="291451" indent="0">
              <a:buNone/>
              <a:defRPr i="1">
                <a:solidFill>
                  <a:schemeClr val="bg1">
                    <a:lumMod val="50000"/>
                  </a:schemeClr>
                </a:solidFill>
              </a:defRPr>
            </a:lvl2pPr>
            <a:lvl3pPr marL="582901" indent="0">
              <a:buNone/>
              <a:defRPr i="1">
                <a:solidFill>
                  <a:schemeClr val="bg1">
                    <a:lumMod val="50000"/>
                  </a:schemeClr>
                </a:solidFill>
              </a:defRPr>
            </a:lvl3pPr>
            <a:lvl4pPr marL="874352" indent="0">
              <a:buNone/>
              <a:defRPr i="1">
                <a:solidFill>
                  <a:schemeClr val="bg1">
                    <a:lumMod val="50000"/>
                  </a:schemeClr>
                </a:solidFill>
              </a:defRPr>
            </a:lvl4pPr>
            <a:lvl5pPr marL="1165802" indent="0">
              <a:buNone/>
              <a:defRPr i="1">
                <a:solidFill>
                  <a:schemeClr val="bg1">
                    <a:lumMod val="50000"/>
                  </a:schemeClr>
                </a:solidFill>
              </a:defRPr>
            </a:lvl5pPr>
          </a:lstStyle>
          <a:p>
            <a:pPr lvl="0"/>
            <a:r>
              <a:rPr lang="en-US" dirty="0"/>
              <a:t>HIGHLIGHTS</a:t>
            </a:r>
          </a:p>
        </p:txBody>
      </p:sp>
      <p:sp>
        <p:nvSpPr>
          <p:cNvPr id="44" name="Text Placeholder 5">
            <a:extLst>
              <a:ext uri="{FF2B5EF4-FFF2-40B4-BE49-F238E27FC236}">
                <a16:creationId xmlns:a16="http://schemas.microsoft.com/office/drawing/2014/main" id="{5C520C6C-69ED-E14E-A192-0E01746AB33C}"/>
              </a:ext>
            </a:extLst>
          </p:cNvPr>
          <p:cNvSpPr>
            <a:spLocks noGrp="1"/>
          </p:cNvSpPr>
          <p:nvPr>
            <p:ph type="body" sz="quarter" idx="15" hasCustomPrompt="1"/>
          </p:nvPr>
        </p:nvSpPr>
        <p:spPr>
          <a:xfrm>
            <a:off x="567432" y="7303912"/>
            <a:ext cx="4274401" cy="2083006"/>
          </a:xfrm>
        </p:spPr>
        <p:txBody>
          <a:bodyPr/>
          <a:lstStyle>
            <a:lvl1pPr>
              <a:defRPr sz="1020">
                <a:solidFill>
                  <a:srgbClr val="000000"/>
                </a:solidFill>
              </a:defRPr>
            </a:lvl1pPr>
            <a:lvl2pPr>
              <a:defRPr sz="1020"/>
            </a:lvl2pPr>
            <a:lvl3pPr>
              <a:defRPr sz="1020"/>
            </a:lvl3pPr>
            <a:lvl4pPr>
              <a:defRPr sz="1020"/>
            </a:lvl4pPr>
            <a:lvl5pPr>
              <a:defRPr sz="1020"/>
            </a:lvl5pPr>
          </a:lstStyle>
          <a:p>
            <a:pPr lvl="0"/>
            <a:r>
              <a:rPr lang="en-US" dirty="0"/>
              <a:t>How can your agency help keep their patients healthy?</a:t>
            </a:r>
          </a:p>
          <a:p>
            <a:pPr lvl="0"/>
            <a:r>
              <a:rPr lang="en-US" dirty="0"/>
              <a:t>Special programs that align with agency?</a:t>
            </a:r>
          </a:p>
        </p:txBody>
      </p:sp>
      <p:sp>
        <p:nvSpPr>
          <p:cNvPr id="45" name="Text Placeholder 10">
            <a:extLst>
              <a:ext uri="{FF2B5EF4-FFF2-40B4-BE49-F238E27FC236}">
                <a16:creationId xmlns:a16="http://schemas.microsoft.com/office/drawing/2014/main" id="{A2679D00-8494-AA41-9DBE-BCB01CE80258}"/>
              </a:ext>
            </a:extLst>
          </p:cNvPr>
          <p:cNvSpPr>
            <a:spLocks noGrp="1"/>
          </p:cNvSpPr>
          <p:nvPr>
            <p:ph type="body" sz="quarter" idx="18"/>
          </p:nvPr>
        </p:nvSpPr>
        <p:spPr>
          <a:xfrm>
            <a:off x="5104648" y="7299704"/>
            <a:ext cx="2047676" cy="2155446"/>
          </a:xfrm>
        </p:spPr>
        <p:txBody>
          <a:bodyPr/>
          <a:lstStyle>
            <a:lvl1pPr marL="171450" marR="0" indent="-171450" algn="l" defTabSz="388601" rtl="0" eaLnBrk="1" fontAlgn="auto" latinLnBrk="0" hangingPunct="1">
              <a:lnSpc>
                <a:spcPct val="95000"/>
              </a:lnSpc>
              <a:spcBef>
                <a:spcPts val="510"/>
              </a:spcBef>
              <a:spcAft>
                <a:spcPts val="0"/>
              </a:spcAft>
              <a:buClr>
                <a:schemeClr val="accent1"/>
              </a:buClr>
              <a:buSzTx/>
              <a:buFont typeface="Arial" panose="020B0604020202020204" pitchFamily="34" charset="0"/>
              <a:buChar char="•"/>
              <a:tabLst/>
              <a:defRPr sz="800"/>
            </a:lvl1pPr>
            <a:lvl2pPr marL="571802" indent="-285750">
              <a:buFont typeface="Arial" panose="020B0604020202020204" pitchFamily="34" charset="0"/>
              <a:buChar char="•"/>
              <a:defRPr sz="800"/>
            </a:lvl2pPr>
            <a:lvl3pPr marL="661249" indent="-171450">
              <a:buFont typeface="Arial" panose="020B0604020202020204" pitchFamily="34" charset="0"/>
              <a:buChar char="•"/>
              <a:defRPr sz="800"/>
            </a:lvl3pPr>
            <a:lvl4pPr marL="901426" indent="-171450">
              <a:buFont typeface="Arial" panose="020B0604020202020204" pitchFamily="34" charset="0"/>
              <a:buChar char="•"/>
              <a:defRPr sz="800"/>
            </a:lvl4pPr>
            <a:lvl5pPr marL="1141601" indent="-171450">
              <a:buFont typeface="Arial" panose="020B0604020202020204" pitchFamily="34" charset="0"/>
              <a:buChar char="•"/>
              <a:defRPr sz="800"/>
            </a:lvl5pPr>
          </a:lstStyle>
          <a:p>
            <a:pPr lvl="0"/>
            <a:r>
              <a:rPr lang="en-US" dirty="0"/>
              <a:t>Click to edit Master text styles</a:t>
            </a:r>
          </a:p>
        </p:txBody>
      </p:sp>
    </p:spTree>
    <p:extLst>
      <p:ext uri="{BB962C8B-B14F-4D97-AF65-F5344CB8AC3E}">
        <p14:creationId xmlns:p14="http://schemas.microsoft.com/office/powerpoint/2010/main" val="3762969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_Logo only">
    <p:spTree>
      <p:nvGrpSpPr>
        <p:cNvPr id="1" name=""/>
        <p:cNvGrpSpPr/>
        <p:nvPr/>
      </p:nvGrpSpPr>
      <p:grpSpPr>
        <a:xfrm>
          <a:off x="0" y="0"/>
          <a:ext cx="0" cy="0"/>
          <a:chOff x="0" y="0"/>
          <a:chExt cx="0" cy="0"/>
        </a:xfrm>
      </p:grpSpPr>
      <p:sp>
        <p:nvSpPr>
          <p:cNvPr id="22" name="Slide Number Placeholder 5">
            <a:extLst>
              <a:ext uri="{FF2B5EF4-FFF2-40B4-BE49-F238E27FC236}">
                <a16:creationId xmlns:a16="http://schemas.microsoft.com/office/drawing/2014/main" id="{9929BE26-FB5E-6342-BFCA-719C602E16B8}"/>
              </a:ext>
            </a:extLst>
          </p:cNvPr>
          <p:cNvSpPr>
            <a:spLocks noGrp="1"/>
          </p:cNvSpPr>
          <p:nvPr>
            <p:ph type="sldNum" sz="quarter" idx="4"/>
          </p:nvPr>
        </p:nvSpPr>
        <p:spPr>
          <a:xfrm>
            <a:off x="58295" y="9656068"/>
            <a:ext cx="286201" cy="535517"/>
          </a:xfrm>
          <a:prstGeom prst="rect">
            <a:avLst/>
          </a:prstGeom>
        </p:spPr>
        <p:txBody>
          <a:bodyPr/>
          <a:lstStyle>
            <a:lvl1pPr algn="l">
              <a:defRPr sz="574">
                <a:solidFill>
                  <a:srgbClr val="898989"/>
                </a:solidFill>
              </a:defRPr>
            </a:lvl1pPr>
          </a:lstStyle>
          <a:p>
            <a:fld id="{0D9B0BB9-1200-C34D-B0BF-E3B776D0E685}" type="slidenum">
              <a:rPr lang="en-US" smtClean="0"/>
              <a:pPr/>
              <a:t>‹#›</a:t>
            </a:fld>
            <a:endParaRPr lang="en-US" dirty="0"/>
          </a:p>
        </p:txBody>
      </p:sp>
      <p:sp>
        <p:nvSpPr>
          <p:cNvPr id="23" name="Subtitle 2">
            <a:extLst>
              <a:ext uri="{FF2B5EF4-FFF2-40B4-BE49-F238E27FC236}">
                <a16:creationId xmlns:a16="http://schemas.microsoft.com/office/drawing/2014/main" id="{79A9D7AB-D87A-B640-A99C-5DDB949835CC}"/>
              </a:ext>
            </a:extLst>
          </p:cNvPr>
          <p:cNvSpPr>
            <a:spLocks noGrp="1"/>
          </p:cNvSpPr>
          <p:nvPr>
            <p:ph type="subTitle" idx="1" hasCustomPrompt="1"/>
          </p:nvPr>
        </p:nvSpPr>
        <p:spPr>
          <a:xfrm>
            <a:off x="566739" y="6937608"/>
            <a:ext cx="6646692" cy="681830"/>
          </a:xfrm>
          <a:prstGeom prst="rect">
            <a:avLst/>
          </a:prstGeom>
        </p:spPr>
        <p:txBody>
          <a:bodyPr bIns="0" anchor="b">
            <a:noAutofit/>
          </a:bodyPr>
          <a:lstStyle>
            <a:lvl1pPr marL="0" indent="0" algn="ctr">
              <a:buNone/>
              <a:defRPr sz="2040">
                <a:solidFill>
                  <a:srgbClr val="000000"/>
                </a:solidFill>
              </a:defRPr>
            </a:lvl1pPr>
            <a:lvl2pPr marL="388601" indent="0" algn="ctr">
              <a:buNone/>
              <a:defRPr>
                <a:solidFill>
                  <a:schemeClr val="tx1">
                    <a:tint val="75000"/>
                  </a:schemeClr>
                </a:solidFill>
              </a:defRPr>
            </a:lvl2pPr>
            <a:lvl3pPr marL="777202" indent="0" algn="ctr">
              <a:buNone/>
              <a:defRPr>
                <a:solidFill>
                  <a:schemeClr val="tx1">
                    <a:tint val="75000"/>
                  </a:schemeClr>
                </a:solidFill>
              </a:defRPr>
            </a:lvl3pPr>
            <a:lvl4pPr marL="1165802" indent="0" algn="ctr">
              <a:buNone/>
              <a:defRPr>
                <a:solidFill>
                  <a:schemeClr val="tx1">
                    <a:tint val="75000"/>
                  </a:schemeClr>
                </a:solidFill>
              </a:defRPr>
            </a:lvl4pPr>
            <a:lvl5pPr marL="1554402" indent="0" algn="ctr">
              <a:buNone/>
              <a:defRPr>
                <a:solidFill>
                  <a:schemeClr val="tx1">
                    <a:tint val="75000"/>
                  </a:schemeClr>
                </a:solidFill>
              </a:defRPr>
            </a:lvl5pPr>
            <a:lvl6pPr marL="1943003" indent="0" algn="ctr">
              <a:buNone/>
              <a:defRPr>
                <a:solidFill>
                  <a:schemeClr val="tx1">
                    <a:tint val="75000"/>
                  </a:schemeClr>
                </a:solidFill>
              </a:defRPr>
            </a:lvl6pPr>
            <a:lvl7pPr marL="2331604" indent="0" algn="ctr">
              <a:buNone/>
              <a:defRPr>
                <a:solidFill>
                  <a:schemeClr val="tx1">
                    <a:tint val="75000"/>
                  </a:schemeClr>
                </a:solidFill>
              </a:defRPr>
            </a:lvl7pPr>
            <a:lvl8pPr marL="2720204" indent="0" algn="ctr">
              <a:buNone/>
              <a:defRPr>
                <a:solidFill>
                  <a:schemeClr val="tx1">
                    <a:tint val="75000"/>
                  </a:schemeClr>
                </a:solidFill>
              </a:defRPr>
            </a:lvl8pPr>
            <a:lvl9pPr marL="3108805" indent="0" algn="ctr">
              <a:buNone/>
              <a:defRPr>
                <a:solidFill>
                  <a:schemeClr val="tx1">
                    <a:tint val="75000"/>
                  </a:schemeClr>
                </a:solidFill>
              </a:defRPr>
            </a:lvl9pPr>
          </a:lstStyle>
          <a:p>
            <a:r>
              <a:rPr lang="en-US" dirty="0"/>
              <a:t>Thank You</a:t>
            </a:r>
          </a:p>
        </p:txBody>
      </p:sp>
      <p:sp>
        <p:nvSpPr>
          <p:cNvPr id="24" name="Picture Placeholder 2">
            <a:extLst>
              <a:ext uri="{FF2B5EF4-FFF2-40B4-BE49-F238E27FC236}">
                <a16:creationId xmlns:a16="http://schemas.microsoft.com/office/drawing/2014/main" id="{CE728921-D807-6942-B322-FCAC0B8AF23D}"/>
              </a:ext>
            </a:extLst>
          </p:cNvPr>
          <p:cNvSpPr>
            <a:spLocks noGrp="1"/>
          </p:cNvSpPr>
          <p:nvPr>
            <p:ph type="pic" sz="quarter" idx="11" hasCustomPrompt="1"/>
          </p:nvPr>
        </p:nvSpPr>
        <p:spPr>
          <a:xfrm>
            <a:off x="2927611" y="5152034"/>
            <a:ext cx="1793194" cy="1755272"/>
          </a:xfrm>
        </p:spPr>
        <p:txBody>
          <a:bodyPr anchor="ctr"/>
          <a:lstStyle>
            <a:lvl1pPr marL="0" indent="0" algn="ctr">
              <a:buNone/>
              <a:defRPr sz="893">
                <a:solidFill>
                  <a:srgbClr val="000000"/>
                </a:solidFill>
              </a:defRPr>
            </a:lvl1pPr>
          </a:lstStyle>
          <a:p>
            <a:r>
              <a:rPr lang="en-US" dirty="0"/>
              <a:t>Insert Your </a:t>
            </a:r>
            <a:br>
              <a:rPr lang="en-US" dirty="0"/>
            </a:br>
            <a:r>
              <a:rPr lang="en-US" dirty="0"/>
              <a:t>Logo Here</a:t>
            </a:r>
          </a:p>
        </p:txBody>
      </p:sp>
      <p:sp>
        <p:nvSpPr>
          <p:cNvPr id="25" name="Footer Placeholder 4">
            <a:extLst>
              <a:ext uri="{FF2B5EF4-FFF2-40B4-BE49-F238E27FC236}">
                <a16:creationId xmlns:a16="http://schemas.microsoft.com/office/drawing/2014/main" id="{EB737EB0-B24F-F943-BACE-BB72489A3505}"/>
              </a:ext>
            </a:extLst>
          </p:cNvPr>
          <p:cNvSpPr>
            <a:spLocks noGrp="1"/>
          </p:cNvSpPr>
          <p:nvPr>
            <p:ph type="ftr" sz="quarter" idx="3"/>
          </p:nvPr>
        </p:nvSpPr>
        <p:spPr>
          <a:xfrm>
            <a:off x="567429" y="9696200"/>
            <a:ext cx="5231638" cy="535517"/>
          </a:xfrm>
          <a:prstGeom prst="rect">
            <a:avLst/>
          </a:prstGeom>
        </p:spPr>
        <p:txBody>
          <a:bodyPr anchor="t"/>
          <a:lstStyle>
            <a:lvl1pPr algn="l">
              <a:defRPr lang="en-US" sz="446" i="0" smtClean="0">
                <a:solidFill>
                  <a:schemeClr val="bg1">
                    <a:lumMod val="50000"/>
                  </a:schemeClr>
                </a:solidFill>
                <a:latin typeface="+mj-lt"/>
              </a:defRPr>
            </a:lvl1pPr>
          </a:lstStyle>
          <a:p>
            <a:r>
              <a:rPr lang="en-US" dirty="0"/>
              <a:t>Metrics provided by </a:t>
            </a:r>
            <a:r>
              <a:rPr lang="en-US" dirty="0" err="1"/>
              <a:t>Trella</a:t>
            </a:r>
            <a:r>
              <a:rPr lang="en-US" dirty="0"/>
              <a:t> Health. As one of only a few companies in the country deemed an Innovator under the Centers for Medicare and Medicaid Services’ Virtual Research Data Center Program, </a:t>
            </a:r>
            <a:r>
              <a:rPr lang="en-US" dirty="0" err="1"/>
              <a:t>Trella</a:t>
            </a:r>
            <a:r>
              <a:rPr lang="en-US" dirty="0"/>
              <a:t> has access to 100% of Medicare Part A and Part B claims data. All insights presented are derived from the analysis of 1.2 billion claims annually.</a:t>
            </a:r>
          </a:p>
        </p:txBody>
      </p:sp>
      <p:grpSp>
        <p:nvGrpSpPr>
          <p:cNvPr id="26" name="Group 25">
            <a:extLst>
              <a:ext uri="{FF2B5EF4-FFF2-40B4-BE49-F238E27FC236}">
                <a16:creationId xmlns:a16="http://schemas.microsoft.com/office/drawing/2014/main" id="{53E9CE4F-DB14-434B-8817-9A946B90077E}"/>
              </a:ext>
            </a:extLst>
          </p:cNvPr>
          <p:cNvGrpSpPr>
            <a:grpSpLocks noChangeAspect="1"/>
          </p:cNvGrpSpPr>
          <p:nvPr userDrawn="1"/>
        </p:nvGrpSpPr>
        <p:grpSpPr>
          <a:xfrm>
            <a:off x="6880938" y="9120551"/>
            <a:ext cx="505396" cy="535517"/>
            <a:chOff x="1985964" y="-549208"/>
            <a:chExt cx="3494087" cy="3760787"/>
          </a:xfrm>
        </p:grpSpPr>
        <p:sp>
          <p:nvSpPr>
            <p:cNvPr id="27" name="Freeform 2">
              <a:extLst>
                <a:ext uri="{FF2B5EF4-FFF2-40B4-BE49-F238E27FC236}">
                  <a16:creationId xmlns:a16="http://schemas.microsoft.com/office/drawing/2014/main" id="{DBA3AB18-8B23-1C4D-8200-7E01C3BC0D3D}"/>
                </a:ext>
              </a:extLst>
            </p:cNvPr>
            <p:cNvSpPr>
              <a:spLocks noChangeArrowheads="1"/>
            </p:cNvSpPr>
            <p:nvPr userDrawn="1"/>
          </p:nvSpPr>
          <p:spPr bwMode="auto">
            <a:xfrm>
              <a:off x="1985964" y="1417703"/>
              <a:ext cx="3494087" cy="1793876"/>
            </a:xfrm>
            <a:custGeom>
              <a:avLst/>
              <a:gdLst>
                <a:gd name="T0" fmla="*/ 0 w 9708"/>
                <a:gd name="T1" fmla="*/ 0 h 4981"/>
                <a:gd name="T2" fmla="*/ 1033 w 9708"/>
                <a:gd name="T3" fmla="*/ 277 h 4981"/>
                <a:gd name="T4" fmla="*/ 734 w 9708"/>
                <a:gd name="T5" fmla="*/ 277 h 4981"/>
                <a:gd name="T6" fmla="*/ 2320 w 9708"/>
                <a:gd name="T7" fmla="*/ 1555 h 4981"/>
                <a:gd name="T8" fmla="*/ 3037 w 9708"/>
                <a:gd name="T9" fmla="*/ 720 h 4981"/>
                <a:gd name="T10" fmla="*/ 2323 w 9708"/>
                <a:gd name="T11" fmla="*/ 743 h 4981"/>
                <a:gd name="T12" fmla="*/ 2320 w 9708"/>
                <a:gd name="T13" fmla="*/ 2683 h 4981"/>
                <a:gd name="T14" fmla="*/ 5021 w 9708"/>
                <a:gd name="T15" fmla="*/ 2390 h 4981"/>
                <a:gd name="T16" fmla="*/ 3542 w 9708"/>
                <a:gd name="T17" fmla="*/ 1774 h 4981"/>
                <a:gd name="T18" fmla="*/ 4228 w 9708"/>
                <a:gd name="T19" fmla="*/ 686 h 4981"/>
                <a:gd name="T20" fmla="*/ 3260 w 9708"/>
                <a:gd name="T21" fmla="*/ 1735 h 4981"/>
                <a:gd name="T22" fmla="*/ 4820 w 9708"/>
                <a:gd name="T23" fmla="*/ 1524 h 4981"/>
                <a:gd name="T24" fmla="*/ 6050 w 9708"/>
                <a:gd name="T25" fmla="*/ 2740 h 4981"/>
                <a:gd name="T26" fmla="*/ 6089 w 9708"/>
                <a:gd name="T27" fmla="*/ 2474 h 4981"/>
                <a:gd name="T28" fmla="*/ 5561 w 9708"/>
                <a:gd name="T29" fmla="*/ 0 h 4981"/>
                <a:gd name="T30" fmla="*/ 7085 w 9708"/>
                <a:gd name="T31" fmla="*/ 2740 h 4981"/>
                <a:gd name="T32" fmla="*/ 7125 w 9708"/>
                <a:gd name="T33" fmla="*/ 2474 h 4981"/>
                <a:gd name="T34" fmla="*/ 6597 w 9708"/>
                <a:gd name="T35" fmla="*/ 0 h 4981"/>
                <a:gd name="T36" fmla="*/ 8488 w 9708"/>
                <a:gd name="T37" fmla="*/ 2740 h 4981"/>
                <a:gd name="T38" fmla="*/ 9526 w 9708"/>
                <a:gd name="T39" fmla="*/ 2728 h 4981"/>
                <a:gd name="T40" fmla="*/ 9608 w 9708"/>
                <a:gd name="T41" fmla="*/ 2491 h 4981"/>
                <a:gd name="T42" fmla="*/ 9176 w 9708"/>
                <a:gd name="T43" fmla="*/ 745 h 4981"/>
                <a:gd name="T44" fmla="*/ 7506 w 9708"/>
                <a:gd name="T45" fmla="*/ 1712 h 4981"/>
                <a:gd name="T46" fmla="*/ 9210 w 9708"/>
                <a:gd name="T47" fmla="*/ 1712 h 4981"/>
                <a:gd name="T48" fmla="*/ 1041 w 9708"/>
                <a:gd name="T49" fmla="*/ 4980 h 4981"/>
                <a:gd name="T50" fmla="*/ 1916 w 9708"/>
                <a:gd name="T51" fmla="*/ 4354 h 4981"/>
                <a:gd name="T52" fmla="*/ 2063 w 9708"/>
                <a:gd name="T53" fmla="*/ 3671 h 4981"/>
                <a:gd name="T54" fmla="*/ 1188 w 9708"/>
                <a:gd name="T55" fmla="*/ 4218 h 4981"/>
                <a:gd name="T56" fmla="*/ 1041 w 9708"/>
                <a:gd name="T57" fmla="*/ 4980 h 4981"/>
                <a:gd name="T58" fmla="*/ 3392 w 9708"/>
                <a:gd name="T59" fmla="*/ 4845 h 4981"/>
                <a:gd name="T60" fmla="*/ 3344 w 9708"/>
                <a:gd name="T61" fmla="*/ 4357 h 4981"/>
                <a:gd name="T62" fmla="*/ 2785 w 9708"/>
                <a:gd name="T63" fmla="*/ 3806 h 4981"/>
                <a:gd name="T64" fmla="*/ 2639 w 9708"/>
                <a:gd name="T65" fmla="*/ 3671 h 4981"/>
                <a:gd name="T66" fmla="*/ 3945 w 9708"/>
                <a:gd name="T67" fmla="*/ 4980 h 4981"/>
                <a:gd name="T68" fmla="*/ 4851 w 9708"/>
                <a:gd name="T69" fmla="*/ 4980 h 4981"/>
                <a:gd name="T70" fmla="*/ 4343 w 9708"/>
                <a:gd name="T71" fmla="*/ 3671 h 4981"/>
                <a:gd name="T72" fmla="*/ 4400 w 9708"/>
                <a:gd name="T73" fmla="*/ 3899 h 4981"/>
                <a:gd name="T74" fmla="*/ 5480 w 9708"/>
                <a:gd name="T75" fmla="*/ 4980 h 4981"/>
                <a:gd name="T76" fmla="*/ 5626 w 9708"/>
                <a:gd name="T77" fmla="*/ 4845 h 4981"/>
                <a:gd name="T78" fmla="*/ 5480 w 9708"/>
                <a:gd name="T79" fmla="*/ 4980 h 4981"/>
                <a:gd name="T80" fmla="*/ 6891 w 9708"/>
                <a:gd name="T81" fmla="*/ 3806 h 4981"/>
                <a:gd name="T82" fmla="*/ 6388 w 9708"/>
                <a:gd name="T83" fmla="*/ 3671 h 4981"/>
                <a:gd name="T84" fmla="*/ 6744 w 9708"/>
                <a:gd name="T85" fmla="*/ 4980 h 4981"/>
                <a:gd name="T86" fmla="*/ 7856 w 9708"/>
                <a:gd name="T87" fmla="*/ 4354 h 4981"/>
                <a:gd name="T88" fmla="*/ 8731 w 9708"/>
                <a:gd name="T89" fmla="*/ 4980 h 4981"/>
                <a:gd name="T90" fmla="*/ 8584 w 9708"/>
                <a:gd name="T91" fmla="*/ 4218 h 4981"/>
                <a:gd name="T92" fmla="*/ 7709 w 9708"/>
                <a:gd name="T93" fmla="*/ 3671 h 49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708" h="4981">
                  <a:moveTo>
                    <a:pt x="731" y="277"/>
                  </a:moveTo>
                  <a:lnTo>
                    <a:pt x="0" y="277"/>
                  </a:lnTo>
                  <a:lnTo>
                    <a:pt x="0" y="0"/>
                  </a:lnTo>
                  <a:lnTo>
                    <a:pt x="1764" y="0"/>
                  </a:lnTo>
                  <a:lnTo>
                    <a:pt x="1764" y="277"/>
                  </a:lnTo>
                  <a:lnTo>
                    <a:pt x="1033" y="277"/>
                  </a:lnTo>
                  <a:lnTo>
                    <a:pt x="1033" y="2683"/>
                  </a:lnTo>
                  <a:lnTo>
                    <a:pt x="734" y="2683"/>
                  </a:lnTo>
                  <a:lnTo>
                    <a:pt x="734" y="277"/>
                  </a:lnTo>
                  <a:lnTo>
                    <a:pt x="731" y="277"/>
                  </a:lnTo>
                  <a:close/>
                  <a:moveTo>
                    <a:pt x="2320" y="2683"/>
                  </a:moveTo>
                  <a:lnTo>
                    <a:pt x="2320" y="1555"/>
                  </a:lnTo>
                  <a:cubicBezTo>
                    <a:pt x="2320" y="1228"/>
                    <a:pt x="2543" y="1008"/>
                    <a:pt x="2845" y="1008"/>
                  </a:cubicBezTo>
                  <a:cubicBezTo>
                    <a:pt x="2927" y="1008"/>
                    <a:pt x="2991" y="1016"/>
                    <a:pt x="3037" y="1028"/>
                  </a:cubicBezTo>
                  <a:lnTo>
                    <a:pt x="3037" y="720"/>
                  </a:lnTo>
                  <a:cubicBezTo>
                    <a:pt x="3008" y="717"/>
                    <a:pt x="2960" y="712"/>
                    <a:pt x="2918" y="712"/>
                  </a:cubicBezTo>
                  <a:cubicBezTo>
                    <a:pt x="2625" y="712"/>
                    <a:pt x="2419" y="861"/>
                    <a:pt x="2323" y="1070"/>
                  </a:cubicBezTo>
                  <a:lnTo>
                    <a:pt x="2323" y="743"/>
                  </a:lnTo>
                  <a:lnTo>
                    <a:pt x="2038" y="743"/>
                  </a:lnTo>
                  <a:lnTo>
                    <a:pt x="2038" y="2683"/>
                  </a:lnTo>
                  <a:lnTo>
                    <a:pt x="2320" y="2683"/>
                  </a:lnTo>
                  <a:close/>
                  <a:moveTo>
                    <a:pt x="3260" y="1735"/>
                  </a:moveTo>
                  <a:cubicBezTo>
                    <a:pt x="3260" y="2339"/>
                    <a:pt x="3660" y="2731"/>
                    <a:pt x="4236" y="2731"/>
                  </a:cubicBezTo>
                  <a:cubicBezTo>
                    <a:pt x="4518" y="2731"/>
                    <a:pt x="4778" y="2658"/>
                    <a:pt x="5021" y="2390"/>
                  </a:cubicBezTo>
                  <a:lnTo>
                    <a:pt x="4831" y="2206"/>
                  </a:lnTo>
                  <a:cubicBezTo>
                    <a:pt x="4671" y="2376"/>
                    <a:pt x="4515" y="2474"/>
                    <a:pt x="4236" y="2474"/>
                  </a:cubicBezTo>
                  <a:cubicBezTo>
                    <a:pt x="3827" y="2474"/>
                    <a:pt x="3559" y="2201"/>
                    <a:pt x="3542" y="1774"/>
                  </a:cubicBezTo>
                  <a:lnTo>
                    <a:pt x="5119" y="1774"/>
                  </a:lnTo>
                  <a:cubicBezTo>
                    <a:pt x="5122" y="1718"/>
                    <a:pt x="5122" y="1650"/>
                    <a:pt x="5122" y="1650"/>
                  </a:cubicBezTo>
                  <a:cubicBezTo>
                    <a:pt x="5122" y="1115"/>
                    <a:pt x="4767" y="686"/>
                    <a:pt x="4228" y="686"/>
                  </a:cubicBezTo>
                  <a:cubicBezTo>
                    <a:pt x="3674" y="686"/>
                    <a:pt x="3257" y="1095"/>
                    <a:pt x="3257" y="1721"/>
                  </a:cubicBezTo>
                  <a:lnTo>
                    <a:pt x="3257" y="1735"/>
                  </a:lnTo>
                  <a:lnTo>
                    <a:pt x="3260" y="1735"/>
                  </a:lnTo>
                  <a:close/>
                  <a:moveTo>
                    <a:pt x="3564" y="1524"/>
                  </a:moveTo>
                  <a:cubicBezTo>
                    <a:pt x="3584" y="1208"/>
                    <a:pt x="3878" y="951"/>
                    <a:pt x="4230" y="951"/>
                  </a:cubicBezTo>
                  <a:cubicBezTo>
                    <a:pt x="4558" y="951"/>
                    <a:pt x="4820" y="1214"/>
                    <a:pt x="4820" y="1524"/>
                  </a:cubicBezTo>
                  <a:lnTo>
                    <a:pt x="3564" y="1524"/>
                  </a:lnTo>
                  <a:close/>
                  <a:moveTo>
                    <a:pt x="5561" y="2192"/>
                  </a:moveTo>
                  <a:cubicBezTo>
                    <a:pt x="5561" y="2692"/>
                    <a:pt x="5858" y="2740"/>
                    <a:pt x="6050" y="2740"/>
                  </a:cubicBezTo>
                  <a:cubicBezTo>
                    <a:pt x="6112" y="2740"/>
                    <a:pt x="6179" y="2737"/>
                    <a:pt x="6227" y="2709"/>
                  </a:cubicBezTo>
                  <a:lnTo>
                    <a:pt x="6227" y="2466"/>
                  </a:lnTo>
                  <a:cubicBezTo>
                    <a:pt x="6185" y="2474"/>
                    <a:pt x="6134" y="2474"/>
                    <a:pt x="6089" y="2474"/>
                  </a:cubicBezTo>
                  <a:cubicBezTo>
                    <a:pt x="5908" y="2474"/>
                    <a:pt x="5846" y="2387"/>
                    <a:pt x="5846" y="2175"/>
                  </a:cubicBezTo>
                  <a:lnTo>
                    <a:pt x="5846" y="0"/>
                  </a:lnTo>
                  <a:lnTo>
                    <a:pt x="5561" y="0"/>
                  </a:lnTo>
                  <a:lnTo>
                    <a:pt x="5561" y="2192"/>
                  </a:lnTo>
                  <a:close/>
                  <a:moveTo>
                    <a:pt x="6597" y="2192"/>
                  </a:moveTo>
                  <a:cubicBezTo>
                    <a:pt x="6597" y="2692"/>
                    <a:pt x="6893" y="2740"/>
                    <a:pt x="7085" y="2740"/>
                  </a:cubicBezTo>
                  <a:cubicBezTo>
                    <a:pt x="7147" y="2740"/>
                    <a:pt x="7215" y="2737"/>
                    <a:pt x="7263" y="2709"/>
                  </a:cubicBezTo>
                  <a:lnTo>
                    <a:pt x="7263" y="2466"/>
                  </a:lnTo>
                  <a:cubicBezTo>
                    <a:pt x="7221" y="2474"/>
                    <a:pt x="7170" y="2474"/>
                    <a:pt x="7125" y="2474"/>
                  </a:cubicBezTo>
                  <a:cubicBezTo>
                    <a:pt x="6944" y="2474"/>
                    <a:pt x="6882" y="2387"/>
                    <a:pt x="6882" y="2175"/>
                  </a:cubicBezTo>
                  <a:lnTo>
                    <a:pt x="6882" y="0"/>
                  </a:lnTo>
                  <a:lnTo>
                    <a:pt x="6597" y="0"/>
                  </a:lnTo>
                  <a:lnTo>
                    <a:pt x="6597" y="2192"/>
                  </a:lnTo>
                  <a:close/>
                  <a:moveTo>
                    <a:pt x="7506" y="1712"/>
                  </a:moveTo>
                  <a:cubicBezTo>
                    <a:pt x="7506" y="2305"/>
                    <a:pt x="7946" y="2740"/>
                    <a:pt x="8488" y="2740"/>
                  </a:cubicBezTo>
                  <a:cubicBezTo>
                    <a:pt x="8860" y="2740"/>
                    <a:pt x="9080" y="2570"/>
                    <a:pt x="9193" y="2398"/>
                  </a:cubicBezTo>
                  <a:cubicBezTo>
                    <a:pt x="9207" y="2548"/>
                    <a:pt x="9264" y="2630"/>
                    <a:pt x="9323" y="2675"/>
                  </a:cubicBezTo>
                  <a:cubicBezTo>
                    <a:pt x="9388" y="2720"/>
                    <a:pt x="9464" y="2728"/>
                    <a:pt x="9526" y="2728"/>
                  </a:cubicBezTo>
                  <a:cubicBezTo>
                    <a:pt x="9588" y="2728"/>
                    <a:pt x="9645" y="2726"/>
                    <a:pt x="9707" y="2697"/>
                  </a:cubicBezTo>
                  <a:lnTo>
                    <a:pt x="9707" y="2483"/>
                  </a:lnTo>
                  <a:cubicBezTo>
                    <a:pt x="9679" y="2486"/>
                    <a:pt x="9634" y="2491"/>
                    <a:pt x="9608" y="2491"/>
                  </a:cubicBezTo>
                  <a:cubicBezTo>
                    <a:pt x="9501" y="2491"/>
                    <a:pt x="9461" y="2418"/>
                    <a:pt x="9461" y="2249"/>
                  </a:cubicBezTo>
                  <a:lnTo>
                    <a:pt x="9461" y="745"/>
                  </a:lnTo>
                  <a:lnTo>
                    <a:pt x="9176" y="745"/>
                  </a:lnTo>
                  <a:lnTo>
                    <a:pt x="9176" y="1033"/>
                  </a:lnTo>
                  <a:cubicBezTo>
                    <a:pt x="9080" y="867"/>
                    <a:pt x="8869" y="686"/>
                    <a:pt x="8488" y="686"/>
                  </a:cubicBezTo>
                  <a:cubicBezTo>
                    <a:pt x="7946" y="686"/>
                    <a:pt x="7506" y="1120"/>
                    <a:pt x="7506" y="1712"/>
                  </a:cubicBezTo>
                  <a:close/>
                  <a:moveTo>
                    <a:pt x="7791" y="1712"/>
                  </a:moveTo>
                  <a:cubicBezTo>
                    <a:pt x="7791" y="1278"/>
                    <a:pt x="8087" y="951"/>
                    <a:pt x="8488" y="951"/>
                  </a:cubicBezTo>
                  <a:cubicBezTo>
                    <a:pt x="8903" y="951"/>
                    <a:pt x="9210" y="1278"/>
                    <a:pt x="9210" y="1712"/>
                  </a:cubicBezTo>
                  <a:cubicBezTo>
                    <a:pt x="9210" y="2147"/>
                    <a:pt x="8903" y="2474"/>
                    <a:pt x="8488" y="2474"/>
                  </a:cubicBezTo>
                  <a:cubicBezTo>
                    <a:pt x="8087" y="2474"/>
                    <a:pt x="7791" y="2147"/>
                    <a:pt x="7791" y="1712"/>
                  </a:cubicBezTo>
                  <a:close/>
                  <a:moveTo>
                    <a:pt x="1041" y="4980"/>
                  </a:moveTo>
                  <a:lnTo>
                    <a:pt x="1188" y="4980"/>
                  </a:lnTo>
                  <a:lnTo>
                    <a:pt x="1188" y="4354"/>
                  </a:lnTo>
                  <a:lnTo>
                    <a:pt x="1916" y="4354"/>
                  </a:lnTo>
                  <a:lnTo>
                    <a:pt x="1916" y="4980"/>
                  </a:lnTo>
                  <a:lnTo>
                    <a:pt x="2063" y="4980"/>
                  </a:lnTo>
                  <a:lnTo>
                    <a:pt x="2063" y="3671"/>
                  </a:lnTo>
                  <a:lnTo>
                    <a:pt x="1916" y="3671"/>
                  </a:lnTo>
                  <a:lnTo>
                    <a:pt x="1916" y="4218"/>
                  </a:lnTo>
                  <a:lnTo>
                    <a:pt x="1188" y="4218"/>
                  </a:lnTo>
                  <a:lnTo>
                    <a:pt x="1188" y="3671"/>
                  </a:lnTo>
                  <a:lnTo>
                    <a:pt x="1041" y="3671"/>
                  </a:lnTo>
                  <a:lnTo>
                    <a:pt x="1041" y="4980"/>
                  </a:lnTo>
                  <a:close/>
                  <a:moveTo>
                    <a:pt x="2639" y="4980"/>
                  </a:moveTo>
                  <a:lnTo>
                    <a:pt x="3392" y="4980"/>
                  </a:lnTo>
                  <a:lnTo>
                    <a:pt x="3392" y="4845"/>
                  </a:lnTo>
                  <a:lnTo>
                    <a:pt x="2785" y="4845"/>
                  </a:lnTo>
                  <a:lnTo>
                    <a:pt x="2785" y="4357"/>
                  </a:lnTo>
                  <a:lnTo>
                    <a:pt x="3344" y="4357"/>
                  </a:lnTo>
                  <a:lnTo>
                    <a:pt x="3344" y="4221"/>
                  </a:lnTo>
                  <a:lnTo>
                    <a:pt x="2785" y="4221"/>
                  </a:lnTo>
                  <a:lnTo>
                    <a:pt x="2785" y="3806"/>
                  </a:lnTo>
                  <a:lnTo>
                    <a:pt x="3378" y="3806"/>
                  </a:lnTo>
                  <a:lnTo>
                    <a:pt x="3378" y="3671"/>
                  </a:lnTo>
                  <a:lnTo>
                    <a:pt x="2639" y="3671"/>
                  </a:lnTo>
                  <a:lnTo>
                    <a:pt x="2639" y="4980"/>
                  </a:lnTo>
                  <a:close/>
                  <a:moveTo>
                    <a:pt x="3787" y="4980"/>
                  </a:moveTo>
                  <a:lnTo>
                    <a:pt x="3945" y="4980"/>
                  </a:lnTo>
                  <a:lnTo>
                    <a:pt x="4081" y="4656"/>
                  </a:lnTo>
                  <a:lnTo>
                    <a:pt x="4716" y="4656"/>
                  </a:lnTo>
                  <a:lnTo>
                    <a:pt x="4851" y="4980"/>
                  </a:lnTo>
                  <a:lnTo>
                    <a:pt x="5009" y="4980"/>
                  </a:lnTo>
                  <a:lnTo>
                    <a:pt x="4456" y="3671"/>
                  </a:lnTo>
                  <a:lnTo>
                    <a:pt x="4343" y="3671"/>
                  </a:lnTo>
                  <a:lnTo>
                    <a:pt x="3787" y="4980"/>
                  </a:lnTo>
                  <a:close/>
                  <a:moveTo>
                    <a:pt x="4137" y="4523"/>
                  </a:moveTo>
                  <a:lnTo>
                    <a:pt x="4400" y="3899"/>
                  </a:lnTo>
                  <a:lnTo>
                    <a:pt x="4662" y="4523"/>
                  </a:lnTo>
                  <a:lnTo>
                    <a:pt x="4137" y="4523"/>
                  </a:lnTo>
                  <a:close/>
                  <a:moveTo>
                    <a:pt x="5480" y="4980"/>
                  </a:moveTo>
                  <a:lnTo>
                    <a:pt x="6165" y="4980"/>
                  </a:lnTo>
                  <a:lnTo>
                    <a:pt x="6165" y="4845"/>
                  </a:lnTo>
                  <a:lnTo>
                    <a:pt x="5626" y="4845"/>
                  </a:lnTo>
                  <a:lnTo>
                    <a:pt x="5626" y="3671"/>
                  </a:lnTo>
                  <a:lnTo>
                    <a:pt x="5480" y="3671"/>
                  </a:lnTo>
                  <a:lnTo>
                    <a:pt x="5480" y="4980"/>
                  </a:lnTo>
                  <a:close/>
                  <a:moveTo>
                    <a:pt x="6744" y="4980"/>
                  </a:moveTo>
                  <a:lnTo>
                    <a:pt x="6891" y="4980"/>
                  </a:lnTo>
                  <a:lnTo>
                    <a:pt x="6891" y="3806"/>
                  </a:lnTo>
                  <a:lnTo>
                    <a:pt x="7249" y="3806"/>
                  </a:lnTo>
                  <a:lnTo>
                    <a:pt x="7249" y="3671"/>
                  </a:lnTo>
                  <a:lnTo>
                    <a:pt x="6388" y="3671"/>
                  </a:lnTo>
                  <a:lnTo>
                    <a:pt x="6388" y="3806"/>
                  </a:lnTo>
                  <a:lnTo>
                    <a:pt x="6744" y="3806"/>
                  </a:lnTo>
                  <a:lnTo>
                    <a:pt x="6744" y="4980"/>
                  </a:lnTo>
                  <a:close/>
                  <a:moveTo>
                    <a:pt x="7709" y="4980"/>
                  </a:moveTo>
                  <a:lnTo>
                    <a:pt x="7856" y="4980"/>
                  </a:lnTo>
                  <a:lnTo>
                    <a:pt x="7856" y="4354"/>
                  </a:lnTo>
                  <a:lnTo>
                    <a:pt x="8584" y="4354"/>
                  </a:lnTo>
                  <a:lnTo>
                    <a:pt x="8584" y="4980"/>
                  </a:lnTo>
                  <a:lnTo>
                    <a:pt x="8731" y="4980"/>
                  </a:lnTo>
                  <a:lnTo>
                    <a:pt x="8731" y="3671"/>
                  </a:lnTo>
                  <a:lnTo>
                    <a:pt x="8584" y="3671"/>
                  </a:lnTo>
                  <a:lnTo>
                    <a:pt x="8584" y="4218"/>
                  </a:lnTo>
                  <a:lnTo>
                    <a:pt x="7856" y="4218"/>
                  </a:lnTo>
                  <a:lnTo>
                    <a:pt x="7856" y="3671"/>
                  </a:lnTo>
                  <a:lnTo>
                    <a:pt x="7709" y="3671"/>
                  </a:lnTo>
                  <a:lnTo>
                    <a:pt x="7709" y="4980"/>
                  </a:lnTo>
                  <a:close/>
                </a:path>
              </a:pathLst>
            </a:custGeom>
            <a:solidFill>
              <a:srgbClr val="5A6771"/>
            </a:solidFill>
            <a:ln>
              <a:noFill/>
            </a:ln>
            <a:effectLst/>
          </p:spPr>
          <p:txBody>
            <a:bodyPr wrap="none" anchor="ctr"/>
            <a:lstStyle/>
            <a:p>
              <a:endParaRPr lang="en-US" sz="1530"/>
            </a:p>
          </p:txBody>
        </p:sp>
        <p:sp>
          <p:nvSpPr>
            <p:cNvPr id="33" name="Freeform 3">
              <a:extLst>
                <a:ext uri="{FF2B5EF4-FFF2-40B4-BE49-F238E27FC236}">
                  <a16:creationId xmlns:a16="http://schemas.microsoft.com/office/drawing/2014/main" id="{4B010281-217D-1140-82DE-C4E67EEB6116}"/>
                </a:ext>
              </a:extLst>
            </p:cNvPr>
            <p:cNvSpPr>
              <a:spLocks noChangeArrowheads="1"/>
            </p:cNvSpPr>
            <p:nvPr userDrawn="1"/>
          </p:nvSpPr>
          <p:spPr bwMode="auto">
            <a:xfrm>
              <a:off x="4497389" y="306454"/>
              <a:ext cx="422275" cy="573088"/>
            </a:xfrm>
            <a:custGeom>
              <a:avLst/>
              <a:gdLst>
                <a:gd name="T0" fmla="*/ 1174 w 1175"/>
                <a:gd name="T1" fmla="*/ 20 h 1590"/>
                <a:gd name="T2" fmla="*/ 0 w 1175"/>
                <a:gd name="T3" fmla="*/ 0 h 1590"/>
                <a:gd name="T4" fmla="*/ 0 w 1175"/>
                <a:gd name="T5" fmla="*/ 1434 h 1590"/>
                <a:gd name="T6" fmla="*/ 1174 w 1175"/>
                <a:gd name="T7" fmla="*/ 1589 h 1590"/>
                <a:gd name="T8" fmla="*/ 1174 w 1175"/>
                <a:gd name="T9" fmla="*/ 20 h 1590"/>
              </a:gdLst>
              <a:ahLst/>
              <a:cxnLst>
                <a:cxn ang="0">
                  <a:pos x="T0" y="T1"/>
                </a:cxn>
                <a:cxn ang="0">
                  <a:pos x="T2" y="T3"/>
                </a:cxn>
                <a:cxn ang="0">
                  <a:pos x="T4" y="T5"/>
                </a:cxn>
                <a:cxn ang="0">
                  <a:pos x="T6" y="T7"/>
                </a:cxn>
                <a:cxn ang="0">
                  <a:pos x="T8" y="T9"/>
                </a:cxn>
              </a:cxnLst>
              <a:rect l="0" t="0" r="r" b="b"/>
              <a:pathLst>
                <a:path w="1175" h="1590">
                  <a:moveTo>
                    <a:pt x="1174" y="20"/>
                  </a:moveTo>
                  <a:lnTo>
                    <a:pt x="0" y="0"/>
                  </a:lnTo>
                  <a:lnTo>
                    <a:pt x="0" y="1434"/>
                  </a:lnTo>
                  <a:lnTo>
                    <a:pt x="1174" y="1589"/>
                  </a:lnTo>
                  <a:lnTo>
                    <a:pt x="1174" y="20"/>
                  </a:lnTo>
                </a:path>
              </a:pathLst>
            </a:custGeom>
            <a:solidFill>
              <a:srgbClr val="CD3263"/>
            </a:solidFill>
            <a:ln>
              <a:noFill/>
            </a:ln>
            <a:effectLst/>
          </p:spPr>
          <p:txBody>
            <a:bodyPr wrap="none" anchor="ctr"/>
            <a:lstStyle/>
            <a:p>
              <a:endParaRPr lang="en-US" sz="1530"/>
            </a:p>
          </p:txBody>
        </p:sp>
        <p:sp>
          <p:nvSpPr>
            <p:cNvPr id="34" name="Freeform 4">
              <a:extLst>
                <a:ext uri="{FF2B5EF4-FFF2-40B4-BE49-F238E27FC236}">
                  <a16:creationId xmlns:a16="http://schemas.microsoft.com/office/drawing/2014/main" id="{33F81AC8-95C7-384A-9FF3-6C0A20FBEBD2}"/>
                </a:ext>
              </a:extLst>
            </p:cNvPr>
            <p:cNvSpPr>
              <a:spLocks noChangeArrowheads="1"/>
            </p:cNvSpPr>
            <p:nvPr userDrawn="1"/>
          </p:nvSpPr>
          <p:spPr bwMode="auto">
            <a:xfrm>
              <a:off x="3227389" y="-382521"/>
              <a:ext cx="423862" cy="444500"/>
            </a:xfrm>
            <a:custGeom>
              <a:avLst/>
              <a:gdLst>
                <a:gd name="T0" fmla="*/ 1177 w 1178"/>
                <a:gd name="T1" fmla="*/ 1213 h 1234"/>
                <a:gd name="T2" fmla="*/ 0 w 1178"/>
                <a:gd name="T3" fmla="*/ 1233 h 1234"/>
                <a:gd name="T4" fmla="*/ 0 w 1178"/>
                <a:gd name="T5" fmla="*/ 152 h 1234"/>
                <a:gd name="T6" fmla="*/ 1177 w 1178"/>
                <a:gd name="T7" fmla="*/ 0 h 1234"/>
                <a:gd name="T8" fmla="*/ 1177 w 1178"/>
                <a:gd name="T9" fmla="*/ 1213 h 1234"/>
              </a:gdLst>
              <a:ahLst/>
              <a:cxnLst>
                <a:cxn ang="0">
                  <a:pos x="T0" y="T1"/>
                </a:cxn>
                <a:cxn ang="0">
                  <a:pos x="T2" y="T3"/>
                </a:cxn>
                <a:cxn ang="0">
                  <a:pos x="T4" y="T5"/>
                </a:cxn>
                <a:cxn ang="0">
                  <a:pos x="T6" y="T7"/>
                </a:cxn>
                <a:cxn ang="0">
                  <a:pos x="T8" y="T9"/>
                </a:cxn>
              </a:cxnLst>
              <a:rect l="0" t="0" r="r" b="b"/>
              <a:pathLst>
                <a:path w="1178" h="1234">
                  <a:moveTo>
                    <a:pt x="1177" y="1213"/>
                  </a:moveTo>
                  <a:lnTo>
                    <a:pt x="0" y="1233"/>
                  </a:lnTo>
                  <a:lnTo>
                    <a:pt x="0" y="152"/>
                  </a:lnTo>
                  <a:lnTo>
                    <a:pt x="1177" y="0"/>
                  </a:lnTo>
                  <a:lnTo>
                    <a:pt x="1177" y="1213"/>
                  </a:lnTo>
                </a:path>
              </a:pathLst>
            </a:custGeom>
            <a:solidFill>
              <a:schemeClr val="accent6"/>
            </a:solidFill>
            <a:ln>
              <a:noFill/>
            </a:ln>
            <a:effectLst/>
          </p:spPr>
          <p:txBody>
            <a:bodyPr wrap="none" anchor="ctr"/>
            <a:lstStyle/>
            <a:p>
              <a:endParaRPr lang="en-US" sz="1530"/>
            </a:p>
          </p:txBody>
        </p:sp>
        <p:sp>
          <p:nvSpPr>
            <p:cNvPr id="35" name="Freeform 5">
              <a:extLst>
                <a:ext uri="{FF2B5EF4-FFF2-40B4-BE49-F238E27FC236}">
                  <a16:creationId xmlns:a16="http://schemas.microsoft.com/office/drawing/2014/main" id="{54F3992E-91C8-B547-803E-77037BDD5C2F}"/>
                </a:ext>
              </a:extLst>
            </p:cNvPr>
            <p:cNvSpPr>
              <a:spLocks noChangeArrowheads="1"/>
            </p:cNvSpPr>
            <p:nvPr userDrawn="1"/>
          </p:nvSpPr>
          <p:spPr bwMode="auto">
            <a:xfrm>
              <a:off x="2593976" y="-466658"/>
              <a:ext cx="1690688" cy="1063625"/>
            </a:xfrm>
            <a:custGeom>
              <a:avLst/>
              <a:gdLst>
                <a:gd name="T0" fmla="*/ 1173 w 4698"/>
                <a:gd name="T1" fmla="*/ 2952 h 2953"/>
                <a:gd name="T2" fmla="*/ 0 w 4698"/>
                <a:gd name="T3" fmla="*/ 2797 h 2953"/>
                <a:gd name="T4" fmla="*/ 0 w 4698"/>
                <a:gd name="T5" fmla="*/ 1922 h 2953"/>
                <a:gd name="T6" fmla="*/ 1173 w 4698"/>
                <a:gd name="T7" fmla="*/ 1942 h 2953"/>
                <a:gd name="T8" fmla="*/ 1173 w 4698"/>
                <a:gd name="T9" fmla="*/ 2952 h 2953"/>
                <a:gd name="T10" fmla="*/ 4697 w 4698"/>
                <a:gd name="T11" fmla="*/ 0 h 2953"/>
                <a:gd name="T12" fmla="*/ 3524 w 4698"/>
                <a:gd name="T13" fmla="*/ 156 h 2953"/>
                <a:gd name="T14" fmla="*/ 3524 w 4698"/>
                <a:gd name="T15" fmla="*/ 1440 h 2953"/>
                <a:gd name="T16" fmla="*/ 4697 w 4698"/>
                <a:gd name="T17" fmla="*/ 1420 h 2953"/>
                <a:gd name="T18" fmla="*/ 4697 w 4698"/>
                <a:gd name="T19" fmla="*/ 0 h 2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98" h="2953">
                  <a:moveTo>
                    <a:pt x="1173" y="2952"/>
                  </a:moveTo>
                  <a:lnTo>
                    <a:pt x="0" y="2797"/>
                  </a:lnTo>
                  <a:lnTo>
                    <a:pt x="0" y="1922"/>
                  </a:lnTo>
                  <a:lnTo>
                    <a:pt x="1173" y="1942"/>
                  </a:lnTo>
                  <a:lnTo>
                    <a:pt x="1173" y="2952"/>
                  </a:lnTo>
                  <a:close/>
                  <a:moveTo>
                    <a:pt x="4697" y="0"/>
                  </a:moveTo>
                  <a:lnTo>
                    <a:pt x="3524" y="156"/>
                  </a:lnTo>
                  <a:lnTo>
                    <a:pt x="3524" y="1440"/>
                  </a:lnTo>
                  <a:lnTo>
                    <a:pt x="4697" y="1420"/>
                  </a:lnTo>
                  <a:lnTo>
                    <a:pt x="4697" y="0"/>
                  </a:lnTo>
                  <a:close/>
                </a:path>
              </a:pathLst>
            </a:custGeom>
            <a:solidFill>
              <a:srgbClr val="3AAE2A"/>
            </a:solidFill>
            <a:ln>
              <a:noFill/>
            </a:ln>
            <a:effectLst/>
          </p:spPr>
          <p:txBody>
            <a:bodyPr wrap="none" anchor="ctr"/>
            <a:lstStyle/>
            <a:p>
              <a:endParaRPr lang="en-US" sz="1530"/>
            </a:p>
          </p:txBody>
        </p:sp>
        <p:sp>
          <p:nvSpPr>
            <p:cNvPr id="36" name="Freeform 6">
              <a:extLst>
                <a:ext uri="{FF2B5EF4-FFF2-40B4-BE49-F238E27FC236}">
                  <a16:creationId xmlns:a16="http://schemas.microsoft.com/office/drawing/2014/main" id="{8CCFB95E-FDCE-0D48-BE98-3F1B5052B0E7}"/>
                </a:ext>
              </a:extLst>
            </p:cNvPr>
            <p:cNvSpPr>
              <a:spLocks noChangeArrowheads="1"/>
            </p:cNvSpPr>
            <p:nvPr userDrawn="1"/>
          </p:nvSpPr>
          <p:spPr bwMode="auto">
            <a:xfrm>
              <a:off x="2593976" y="-549208"/>
              <a:ext cx="2325688" cy="1333500"/>
            </a:xfrm>
            <a:custGeom>
              <a:avLst/>
              <a:gdLst>
                <a:gd name="T0" fmla="*/ 1173 w 6459"/>
                <a:gd name="T1" fmla="*/ 1705 h 3706"/>
                <a:gd name="T2" fmla="*/ 0 w 6459"/>
                <a:gd name="T3" fmla="*/ 1724 h 3706"/>
                <a:gd name="T4" fmla="*/ 0 w 6459"/>
                <a:gd name="T5" fmla="*/ 847 h 3706"/>
                <a:gd name="T6" fmla="*/ 1173 w 6459"/>
                <a:gd name="T7" fmla="*/ 691 h 3706"/>
                <a:gd name="T8" fmla="*/ 1173 w 6459"/>
                <a:gd name="T9" fmla="*/ 1705 h 3706"/>
                <a:gd name="T10" fmla="*/ 2937 w 6459"/>
                <a:gd name="T11" fmla="*/ 2258 h 3706"/>
                <a:gd name="T12" fmla="*/ 1763 w 6459"/>
                <a:gd name="T13" fmla="*/ 2238 h 3706"/>
                <a:gd name="T14" fmla="*/ 1763 w 6459"/>
                <a:gd name="T15" fmla="*/ 3288 h 3706"/>
                <a:gd name="T16" fmla="*/ 2937 w 6459"/>
                <a:gd name="T17" fmla="*/ 3457 h 3706"/>
                <a:gd name="T18" fmla="*/ 2937 w 6459"/>
                <a:gd name="T19" fmla="*/ 2258 h 3706"/>
                <a:gd name="T20" fmla="*/ 4697 w 6459"/>
                <a:gd name="T21" fmla="*/ 2320 h 3706"/>
                <a:gd name="T22" fmla="*/ 3524 w 6459"/>
                <a:gd name="T23" fmla="*/ 2300 h 3706"/>
                <a:gd name="T24" fmla="*/ 3524 w 6459"/>
                <a:gd name="T25" fmla="*/ 3550 h 3706"/>
                <a:gd name="T26" fmla="*/ 4697 w 6459"/>
                <a:gd name="T27" fmla="*/ 3705 h 3706"/>
                <a:gd name="T28" fmla="*/ 4697 w 6459"/>
                <a:gd name="T29" fmla="*/ 2320 h 3706"/>
                <a:gd name="T30" fmla="*/ 6458 w 6459"/>
                <a:gd name="T31" fmla="*/ 0 h 3706"/>
                <a:gd name="T32" fmla="*/ 5284 w 6459"/>
                <a:gd name="T33" fmla="*/ 155 h 3706"/>
                <a:gd name="T34" fmla="*/ 5284 w 6459"/>
                <a:gd name="T35" fmla="*/ 1640 h 3706"/>
                <a:gd name="T36" fmla="*/ 6458 w 6459"/>
                <a:gd name="T37" fmla="*/ 1620 h 3706"/>
                <a:gd name="T38" fmla="*/ 6458 w 6459"/>
                <a:gd name="T39" fmla="*/ 0 h 3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459" h="3706">
                  <a:moveTo>
                    <a:pt x="1173" y="1705"/>
                  </a:moveTo>
                  <a:lnTo>
                    <a:pt x="0" y="1724"/>
                  </a:lnTo>
                  <a:lnTo>
                    <a:pt x="0" y="847"/>
                  </a:lnTo>
                  <a:lnTo>
                    <a:pt x="1173" y="691"/>
                  </a:lnTo>
                  <a:lnTo>
                    <a:pt x="1173" y="1705"/>
                  </a:lnTo>
                  <a:close/>
                  <a:moveTo>
                    <a:pt x="2937" y="2258"/>
                  </a:moveTo>
                  <a:lnTo>
                    <a:pt x="1763" y="2238"/>
                  </a:lnTo>
                  <a:lnTo>
                    <a:pt x="1763" y="3288"/>
                  </a:lnTo>
                  <a:lnTo>
                    <a:pt x="2937" y="3457"/>
                  </a:lnTo>
                  <a:lnTo>
                    <a:pt x="2937" y="2258"/>
                  </a:lnTo>
                  <a:close/>
                  <a:moveTo>
                    <a:pt x="4697" y="2320"/>
                  </a:moveTo>
                  <a:lnTo>
                    <a:pt x="3524" y="2300"/>
                  </a:lnTo>
                  <a:lnTo>
                    <a:pt x="3524" y="3550"/>
                  </a:lnTo>
                  <a:lnTo>
                    <a:pt x="4697" y="3705"/>
                  </a:lnTo>
                  <a:lnTo>
                    <a:pt x="4697" y="2320"/>
                  </a:lnTo>
                  <a:close/>
                  <a:moveTo>
                    <a:pt x="6458" y="0"/>
                  </a:moveTo>
                  <a:lnTo>
                    <a:pt x="5284" y="155"/>
                  </a:lnTo>
                  <a:lnTo>
                    <a:pt x="5284" y="1640"/>
                  </a:lnTo>
                  <a:lnTo>
                    <a:pt x="6458" y="1620"/>
                  </a:lnTo>
                  <a:lnTo>
                    <a:pt x="6458" y="0"/>
                  </a:lnTo>
                  <a:close/>
                </a:path>
              </a:pathLst>
            </a:custGeom>
            <a:solidFill>
              <a:srgbClr val="C0D430"/>
            </a:solidFill>
            <a:ln>
              <a:noFill/>
            </a:ln>
            <a:effectLst/>
          </p:spPr>
          <p:txBody>
            <a:bodyPr wrap="none" anchor="ctr"/>
            <a:lstStyle/>
            <a:p>
              <a:endParaRPr lang="en-US" sz="1530"/>
            </a:p>
          </p:txBody>
        </p:sp>
      </p:grpSp>
      <p:cxnSp>
        <p:nvCxnSpPr>
          <p:cNvPr id="37" name="Straight Connector 36">
            <a:extLst>
              <a:ext uri="{FF2B5EF4-FFF2-40B4-BE49-F238E27FC236}">
                <a16:creationId xmlns:a16="http://schemas.microsoft.com/office/drawing/2014/main" id="{66CE0C9B-54E5-3846-9482-41FD55436EA2}"/>
              </a:ext>
            </a:extLst>
          </p:cNvPr>
          <p:cNvCxnSpPr>
            <a:cxnSpLocks/>
          </p:cNvCxnSpPr>
          <p:nvPr userDrawn="1"/>
        </p:nvCxnSpPr>
        <p:spPr>
          <a:xfrm flipV="1">
            <a:off x="0" y="10058400"/>
            <a:ext cx="7772400" cy="2"/>
          </a:xfrm>
          <a:prstGeom prst="line">
            <a:avLst/>
          </a:prstGeom>
          <a:ln w="117475">
            <a:solidFill>
              <a:schemeClr val="accent3"/>
            </a:solidFill>
          </a:ln>
          <a:effectLst/>
        </p:spPr>
        <p:style>
          <a:lnRef idx="2">
            <a:schemeClr val="accent2"/>
          </a:lnRef>
          <a:fillRef idx="0">
            <a:schemeClr val="accent2"/>
          </a:fillRef>
          <a:effectRef idx="1">
            <a:schemeClr val="accent2"/>
          </a:effectRef>
          <a:fontRef idx="minor">
            <a:schemeClr val="tx1"/>
          </a:fontRef>
        </p:style>
      </p:cxnSp>
      <p:cxnSp>
        <p:nvCxnSpPr>
          <p:cNvPr id="38" name="Straight Connector 37">
            <a:extLst>
              <a:ext uri="{FF2B5EF4-FFF2-40B4-BE49-F238E27FC236}">
                <a16:creationId xmlns:a16="http://schemas.microsoft.com/office/drawing/2014/main" id="{67AF6BCA-9152-D240-B189-A6EE52ED00AF}"/>
              </a:ext>
            </a:extLst>
          </p:cNvPr>
          <p:cNvCxnSpPr>
            <a:cxnSpLocks/>
          </p:cNvCxnSpPr>
          <p:nvPr userDrawn="1"/>
        </p:nvCxnSpPr>
        <p:spPr>
          <a:xfrm>
            <a:off x="0" y="8622121"/>
            <a:ext cx="7772400" cy="0"/>
          </a:xfrm>
          <a:prstGeom prst="line">
            <a:avLst/>
          </a:prstGeom>
          <a:ln>
            <a:solidFill>
              <a:schemeClr val="accent1"/>
            </a:solidFill>
          </a:ln>
        </p:spPr>
        <p:style>
          <a:lnRef idx="1">
            <a:schemeClr val="accent6"/>
          </a:lnRef>
          <a:fillRef idx="0">
            <a:schemeClr val="accent6"/>
          </a:fillRef>
          <a:effectRef idx="0">
            <a:schemeClr val="accent6"/>
          </a:effectRef>
          <a:fontRef idx="minor">
            <a:schemeClr val="tx1"/>
          </a:fontRef>
        </p:style>
      </p:cxnSp>
      <p:sp>
        <p:nvSpPr>
          <p:cNvPr id="39" name="Text Placeholder 2">
            <a:extLst>
              <a:ext uri="{FF2B5EF4-FFF2-40B4-BE49-F238E27FC236}">
                <a16:creationId xmlns:a16="http://schemas.microsoft.com/office/drawing/2014/main" id="{1A8DC999-8184-7040-866C-EB8BBD75F184}"/>
              </a:ext>
            </a:extLst>
          </p:cNvPr>
          <p:cNvSpPr>
            <a:spLocks noGrp="1"/>
          </p:cNvSpPr>
          <p:nvPr>
            <p:ph type="body" sz="quarter" idx="10"/>
          </p:nvPr>
        </p:nvSpPr>
        <p:spPr>
          <a:xfrm>
            <a:off x="567429" y="3040299"/>
            <a:ext cx="6637539" cy="1785512"/>
          </a:xfrm>
        </p:spPr>
        <p:txBody>
          <a:bodyPr/>
          <a:lstStyle>
            <a:lvl1pPr>
              <a:defRPr sz="1100">
                <a:solidFill>
                  <a:srgbClr val="000000"/>
                </a:solidFill>
              </a:defRPr>
            </a:lvl1pPr>
            <a:lvl2pPr>
              <a:defRPr sz="1100">
                <a:solidFill>
                  <a:srgbClr val="000000"/>
                </a:solidFill>
              </a:defRPr>
            </a:lvl2pPr>
            <a:lvl3pPr>
              <a:defRPr sz="1100">
                <a:solidFill>
                  <a:srgbClr val="000000"/>
                </a:solidFill>
              </a:defRPr>
            </a:lvl3pPr>
            <a:lvl4pPr>
              <a:defRPr sz="1100">
                <a:solidFill>
                  <a:srgbClr val="000000"/>
                </a:solidFill>
              </a:defRPr>
            </a:lvl4pPr>
            <a:lvl5pPr>
              <a:defRPr sz="1100">
                <a:solidFill>
                  <a:srgbClr val="0000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0" name="Text Placeholder 2">
            <a:extLst>
              <a:ext uri="{FF2B5EF4-FFF2-40B4-BE49-F238E27FC236}">
                <a16:creationId xmlns:a16="http://schemas.microsoft.com/office/drawing/2014/main" id="{4D232DE9-2A4A-0742-9797-1D8BDD7F8801}"/>
              </a:ext>
            </a:extLst>
          </p:cNvPr>
          <p:cNvSpPr>
            <a:spLocks noGrp="1"/>
          </p:cNvSpPr>
          <p:nvPr>
            <p:ph type="body" sz="quarter" idx="12"/>
          </p:nvPr>
        </p:nvSpPr>
        <p:spPr>
          <a:xfrm>
            <a:off x="567431" y="747965"/>
            <a:ext cx="6637537" cy="1893498"/>
          </a:xfrm>
        </p:spPr>
        <p:txBody>
          <a:bodyPr/>
          <a:lstStyle>
            <a:lvl1pPr marL="0" indent="0">
              <a:lnSpc>
                <a:spcPct val="150000"/>
              </a:lnSpc>
              <a:buNone/>
              <a:defRPr sz="1400">
                <a:solidFill>
                  <a:srgbClr val="000000"/>
                </a:solidFill>
              </a:defRPr>
            </a:lvl1pPr>
            <a:lvl2pPr marL="286052" indent="0">
              <a:buNone/>
              <a:defRPr/>
            </a:lvl2pPr>
            <a:lvl3pPr marL="489799" indent="0">
              <a:buNone/>
              <a:defRPr/>
            </a:lvl3pPr>
            <a:lvl4pPr marL="729976" indent="0">
              <a:buNone/>
              <a:defRPr/>
            </a:lvl4pPr>
            <a:lvl5pPr marL="970151" indent="0">
              <a:buNone/>
              <a:defRPr/>
            </a:lvl5pPr>
          </a:lstStyle>
          <a:p>
            <a:pPr lvl="0"/>
            <a:r>
              <a:rPr lang="en-US" dirty="0"/>
              <a:t>Click to edit Master text styles</a:t>
            </a:r>
          </a:p>
        </p:txBody>
      </p:sp>
      <p:sp>
        <p:nvSpPr>
          <p:cNvPr id="41" name="Text Placeholder 26">
            <a:extLst>
              <a:ext uri="{FF2B5EF4-FFF2-40B4-BE49-F238E27FC236}">
                <a16:creationId xmlns:a16="http://schemas.microsoft.com/office/drawing/2014/main" id="{456F2563-187D-0345-8F5F-5508150CE1E0}"/>
              </a:ext>
            </a:extLst>
          </p:cNvPr>
          <p:cNvSpPr>
            <a:spLocks noGrp="1"/>
          </p:cNvSpPr>
          <p:nvPr>
            <p:ph type="body" sz="quarter" idx="19" hasCustomPrompt="1"/>
          </p:nvPr>
        </p:nvSpPr>
        <p:spPr>
          <a:xfrm>
            <a:off x="567431" y="2849943"/>
            <a:ext cx="6637538" cy="238704"/>
          </a:xfrm>
        </p:spPr>
        <p:txBody>
          <a:bodyPr anchor="t">
            <a:noAutofit/>
          </a:bodyPr>
          <a:lstStyle>
            <a:lvl1pPr marL="0" indent="0">
              <a:spcBef>
                <a:spcPts val="191"/>
              </a:spcBef>
              <a:buNone/>
              <a:defRPr sz="893" b="1" i="0">
                <a:solidFill>
                  <a:srgbClr val="000000"/>
                </a:solidFill>
                <a:latin typeface="+mn-lt"/>
              </a:defRPr>
            </a:lvl1pPr>
            <a:lvl2pPr marL="291451" indent="0">
              <a:buNone/>
              <a:defRPr i="1">
                <a:solidFill>
                  <a:schemeClr val="bg1">
                    <a:lumMod val="50000"/>
                  </a:schemeClr>
                </a:solidFill>
              </a:defRPr>
            </a:lvl2pPr>
            <a:lvl3pPr marL="582901" indent="0">
              <a:buNone/>
              <a:defRPr i="1">
                <a:solidFill>
                  <a:schemeClr val="bg1">
                    <a:lumMod val="50000"/>
                  </a:schemeClr>
                </a:solidFill>
              </a:defRPr>
            </a:lvl3pPr>
            <a:lvl4pPr marL="874352" indent="0">
              <a:buNone/>
              <a:defRPr i="1">
                <a:solidFill>
                  <a:schemeClr val="bg1">
                    <a:lumMod val="50000"/>
                  </a:schemeClr>
                </a:solidFill>
              </a:defRPr>
            </a:lvl4pPr>
            <a:lvl5pPr marL="1165802" indent="0">
              <a:buNone/>
              <a:defRPr i="1">
                <a:solidFill>
                  <a:schemeClr val="bg1">
                    <a:lumMod val="50000"/>
                  </a:schemeClr>
                </a:solidFill>
              </a:defRPr>
            </a:lvl5pPr>
          </a:lstStyle>
          <a:p>
            <a:pPr lvl="0"/>
            <a:r>
              <a:rPr lang="en-US" dirty="0"/>
              <a:t>NEXT STEPS</a:t>
            </a:r>
          </a:p>
        </p:txBody>
      </p:sp>
      <p:cxnSp>
        <p:nvCxnSpPr>
          <p:cNvPr id="42" name="Straight Connector 41">
            <a:extLst>
              <a:ext uri="{FF2B5EF4-FFF2-40B4-BE49-F238E27FC236}">
                <a16:creationId xmlns:a16="http://schemas.microsoft.com/office/drawing/2014/main" id="{C76092F1-EC72-724C-B35F-DC8604FA19BF}"/>
              </a:ext>
            </a:extLst>
          </p:cNvPr>
          <p:cNvCxnSpPr>
            <a:cxnSpLocks/>
          </p:cNvCxnSpPr>
          <p:nvPr userDrawn="1"/>
        </p:nvCxnSpPr>
        <p:spPr>
          <a:xfrm flipV="1">
            <a:off x="0" y="10058400"/>
            <a:ext cx="7772400" cy="2"/>
          </a:xfrm>
          <a:prstGeom prst="line">
            <a:avLst/>
          </a:prstGeom>
          <a:ln w="117475">
            <a:solidFill>
              <a:schemeClr val="accent3"/>
            </a:solidFill>
          </a:ln>
          <a:effectLst/>
        </p:spPr>
        <p:style>
          <a:lnRef idx="2">
            <a:schemeClr val="accent2"/>
          </a:lnRef>
          <a:fillRef idx="0">
            <a:schemeClr val="accent2"/>
          </a:fillRef>
          <a:effectRef idx="1">
            <a:schemeClr val="accent2"/>
          </a:effectRef>
          <a:fontRef idx="minor">
            <a:schemeClr val="tx1"/>
          </a:fontRef>
        </p:style>
      </p:cxnSp>
      <p:sp>
        <p:nvSpPr>
          <p:cNvPr id="43" name="Rectangle 42">
            <a:extLst>
              <a:ext uri="{FF2B5EF4-FFF2-40B4-BE49-F238E27FC236}">
                <a16:creationId xmlns:a16="http://schemas.microsoft.com/office/drawing/2014/main" id="{C9B0EF48-93A2-2043-ACAE-3A84670BCA81}"/>
              </a:ext>
            </a:extLst>
          </p:cNvPr>
          <p:cNvSpPr/>
          <p:nvPr userDrawn="1"/>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 Placeholder 20">
            <a:extLst>
              <a:ext uri="{FF2B5EF4-FFF2-40B4-BE49-F238E27FC236}">
                <a16:creationId xmlns:a16="http://schemas.microsoft.com/office/drawing/2014/main" id="{F35BB6F3-BFDA-0447-AC9E-92C2ED08448B}"/>
              </a:ext>
            </a:extLst>
          </p:cNvPr>
          <p:cNvSpPr>
            <a:spLocks noGrp="1"/>
          </p:cNvSpPr>
          <p:nvPr>
            <p:ph type="body" sz="quarter" idx="16" hasCustomPrompt="1"/>
          </p:nvPr>
        </p:nvSpPr>
        <p:spPr>
          <a:xfrm>
            <a:off x="566738" y="466725"/>
            <a:ext cx="5232400" cy="342900"/>
          </a:xfrm>
        </p:spPr>
        <p:txBody>
          <a:bodyPr/>
          <a:lstStyle>
            <a:lvl1pPr marL="0" indent="0">
              <a:buNone/>
              <a:defRPr b="1"/>
            </a:lvl1pPr>
          </a:lstStyle>
          <a:p>
            <a:r>
              <a:rPr lang="en-US" sz="800" dirty="0"/>
              <a:t>SUMMARY</a:t>
            </a:r>
          </a:p>
          <a:p>
            <a:endParaRPr lang="en-US" dirty="0"/>
          </a:p>
        </p:txBody>
      </p:sp>
      <p:sp>
        <p:nvSpPr>
          <p:cNvPr id="45" name="Text Placeholder 12">
            <a:extLst>
              <a:ext uri="{FF2B5EF4-FFF2-40B4-BE49-F238E27FC236}">
                <a16:creationId xmlns:a16="http://schemas.microsoft.com/office/drawing/2014/main" id="{C817CF29-F480-3D4C-A51D-D9543E085414}"/>
              </a:ext>
            </a:extLst>
          </p:cNvPr>
          <p:cNvSpPr txBox="1">
            <a:spLocks/>
          </p:cNvSpPr>
          <p:nvPr userDrawn="1"/>
        </p:nvSpPr>
        <p:spPr>
          <a:xfrm>
            <a:off x="570079" y="8871218"/>
            <a:ext cx="6978041" cy="290518"/>
          </a:xfrm>
          <a:prstGeom prst="rect">
            <a:avLst/>
          </a:prstGeom>
        </p:spPr>
        <p:txBody>
          <a:bodyPr/>
          <a:lstStyle>
            <a:lvl1pPr marL="155441" indent="-155441" algn="l" defTabSz="388601" rtl="0" eaLnBrk="1" latinLnBrk="0" hangingPunct="1">
              <a:lnSpc>
                <a:spcPct val="95000"/>
              </a:lnSpc>
              <a:spcBef>
                <a:spcPts val="510"/>
              </a:spcBef>
              <a:buClr>
                <a:schemeClr val="accent1"/>
              </a:buClr>
              <a:buFont typeface="Arial"/>
              <a:buChar char="•"/>
              <a:tabLst/>
              <a:defRPr sz="1530" kern="1200">
                <a:solidFill>
                  <a:schemeClr val="tx1"/>
                </a:solidFill>
                <a:latin typeface="+mn-lt"/>
                <a:ea typeface="+mn-ea"/>
                <a:cs typeface="+mn-cs"/>
              </a:defRPr>
            </a:lvl1pPr>
            <a:lvl2pPr marL="481703" indent="-195651" algn="l" defTabSz="388601" rtl="0" eaLnBrk="1" latinLnBrk="0" hangingPunct="1">
              <a:lnSpc>
                <a:spcPct val="90000"/>
              </a:lnSpc>
              <a:spcBef>
                <a:spcPts val="170"/>
              </a:spcBef>
              <a:buClr>
                <a:schemeClr val="accent3"/>
              </a:buClr>
              <a:buFont typeface="Arial"/>
              <a:buChar char="–"/>
              <a:tabLst/>
              <a:defRPr sz="1360" kern="1200">
                <a:solidFill>
                  <a:schemeClr val="tx1"/>
                </a:solidFill>
                <a:latin typeface="+mn-lt"/>
                <a:ea typeface="+mn-ea"/>
                <a:cs typeface="+mn-cs"/>
              </a:defRPr>
            </a:lvl2pPr>
            <a:lvl3pPr marL="682750" indent="-192951" algn="l" defTabSz="388601" rtl="0" eaLnBrk="1" latinLnBrk="0" hangingPunct="1">
              <a:lnSpc>
                <a:spcPct val="90000"/>
              </a:lnSpc>
              <a:spcBef>
                <a:spcPts val="340"/>
              </a:spcBef>
              <a:buClr>
                <a:schemeClr val="accent2"/>
              </a:buClr>
              <a:buFont typeface="Arial"/>
              <a:buChar char="•"/>
              <a:tabLst/>
              <a:defRPr sz="1190" kern="1200">
                <a:solidFill>
                  <a:schemeClr val="tx1"/>
                </a:solidFill>
                <a:latin typeface="+mn-lt"/>
                <a:ea typeface="+mn-ea"/>
                <a:cs typeface="+mn-cs"/>
              </a:defRPr>
            </a:lvl3pPr>
            <a:lvl4pPr marL="924276" indent="-194300" algn="l" defTabSz="388601" rtl="0" eaLnBrk="1" latinLnBrk="0" hangingPunct="1">
              <a:lnSpc>
                <a:spcPct val="90000"/>
              </a:lnSpc>
              <a:spcBef>
                <a:spcPts val="255"/>
              </a:spcBef>
              <a:buClr>
                <a:schemeClr val="accent4"/>
              </a:buClr>
              <a:buFont typeface="Arial"/>
              <a:buChar char="–"/>
              <a:tabLst/>
              <a:defRPr sz="1020" kern="1200">
                <a:solidFill>
                  <a:schemeClr val="tx1"/>
                </a:solidFill>
                <a:latin typeface="+mn-lt"/>
                <a:ea typeface="+mn-ea"/>
                <a:cs typeface="+mn-cs"/>
              </a:defRPr>
            </a:lvl4pPr>
            <a:lvl5pPr marL="1165802" indent="-195651" algn="l" defTabSz="388601" rtl="0" eaLnBrk="1" latinLnBrk="0" hangingPunct="1">
              <a:lnSpc>
                <a:spcPct val="90000"/>
              </a:lnSpc>
              <a:spcBef>
                <a:spcPts val="170"/>
              </a:spcBef>
              <a:buClr>
                <a:schemeClr val="bg2"/>
              </a:buClr>
              <a:buFont typeface="Arial"/>
              <a:buChar char="»"/>
              <a:tabLst/>
              <a:defRPr sz="1020" kern="1200">
                <a:solidFill>
                  <a:schemeClr val="tx1"/>
                </a:solidFill>
                <a:latin typeface="+mn-lt"/>
                <a:ea typeface="+mn-ea"/>
                <a:cs typeface="+mn-cs"/>
              </a:defRPr>
            </a:lvl5pPr>
            <a:lvl6pPr marL="2137303" indent="-194300" algn="l" defTabSz="388601" rtl="0" eaLnBrk="1" latinLnBrk="0" hangingPunct="1">
              <a:spcBef>
                <a:spcPct val="20000"/>
              </a:spcBef>
              <a:buFont typeface="Arial"/>
              <a:buChar char="•"/>
              <a:defRPr sz="1700" kern="1200">
                <a:solidFill>
                  <a:schemeClr val="tx1"/>
                </a:solidFill>
                <a:latin typeface="+mn-lt"/>
                <a:ea typeface="+mn-ea"/>
                <a:cs typeface="+mn-cs"/>
              </a:defRPr>
            </a:lvl6pPr>
            <a:lvl7pPr marL="2525904" indent="-194300" algn="l" defTabSz="388601" rtl="0" eaLnBrk="1" latinLnBrk="0" hangingPunct="1">
              <a:spcBef>
                <a:spcPct val="20000"/>
              </a:spcBef>
              <a:buFont typeface="Arial"/>
              <a:buChar char="•"/>
              <a:defRPr sz="1700" kern="1200">
                <a:solidFill>
                  <a:schemeClr val="tx1"/>
                </a:solidFill>
                <a:latin typeface="+mn-lt"/>
                <a:ea typeface="+mn-ea"/>
                <a:cs typeface="+mn-cs"/>
              </a:defRPr>
            </a:lvl7pPr>
            <a:lvl8pPr marL="2914505" indent="-194300" algn="l" defTabSz="388601" rtl="0" eaLnBrk="1" latinLnBrk="0" hangingPunct="1">
              <a:spcBef>
                <a:spcPct val="20000"/>
              </a:spcBef>
              <a:buFont typeface="Arial"/>
              <a:buChar char="•"/>
              <a:defRPr sz="1700" kern="1200">
                <a:solidFill>
                  <a:schemeClr val="tx1"/>
                </a:solidFill>
                <a:latin typeface="+mn-lt"/>
                <a:ea typeface="+mn-ea"/>
                <a:cs typeface="+mn-cs"/>
              </a:defRPr>
            </a:lvl8pPr>
            <a:lvl9pPr marL="3303105" indent="-194300" algn="l" defTabSz="388601" rtl="0" eaLnBrk="1" latinLnBrk="0" hangingPunct="1">
              <a:spcBef>
                <a:spcPct val="20000"/>
              </a:spcBef>
              <a:buFont typeface="Arial"/>
              <a:buChar char="•"/>
              <a:defRPr sz="1700" kern="1200">
                <a:solidFill>
                  <a:schemeClr val="tx1"/>
                </a:solidFill>
                <a:latin typeface="+mn-lt"/>
                <a:ea typeface="+mn-ea"/>
                <a:cs typeface="+mn-cs"/>
              </a:defRPr>
            </a:lvl9pPr>
          </a:lstStyle>
          <a:p>
            <a:pPr marL="0" indent="0">
              <a:buNone/>
            </a:pPr>
            <a:r>
              <a:rPr lang="en-US" sz="800" b="1" dirty="0">
                <a:solidFill>
                  <a:schemeClr val="bg2"/>
                </a:solidFill>
              </a:rPr>
              <a:t>ABOUT TRELLA</a:t>
            </a:r>
          </a:p>
        </p:txBody>
      </p:sp>
      <p:sp>
        <p:nvSpPr>
          <p:cNvPr id="46" name="Text Placeholder 2">
            <a:extLst>
              <a:ext uri="{FF2B5EF4-FFF2-40B4-BE49-F238E27FC236}">
                <a16:creationId xmlns:a16="http://schemas.microsoft.com/office/drawing/2014/main" id="{3EB3B3BB-8648-4E4B-8C7E-1DF5FA933942}"/>
              </a:ext>
            </a:extLst>
          </p:cNvPr>
          <p:cNvSpPr txBox="1">
            <a:spLocks/>
          </p:cNvSpPr>
          <p:nvPr userDrawn="1"/>
        </p:nvSpPr>
        <p:spPr>
          <a:xfrm>
            <a:off x="569631" y="9053876"/>
            <a:ext cx="5430912" cy="1369746"/>
          </a:xfrm>
          <a:prstGeom prst="rect">
            <a:avLst/>
          </a:prstGeom>
        </p:spPr>
        <p:txBody>
          <a:bodyPr/>
          <a:lstStyle>
            <a:lvl1pPr marL="0" indent="0" algn="l" defTabSz="388601" rtl="0" eaLnBrk="1" latinLnBrk="0" hangingPunct="1">
              <a:lnSpc>
                <a:spcPts val="956"/>
              </a:lnSpc>
              <a:spcBef>
                <a:spcPts val="510"/>
              </a:spcBef>
              <a:buClr>
                <a:schemeClr val="accent1"/>
              </a:buClr>
              <a:buFont typeface="Arial" panose="020B0604020202020204" pitchFamily="34" charset="0"/>
              <a:buNone/>
              <a:tabLst/>
              <a:defRPr sz="638" b="0" i="0" kern="1200" spc="0" baseline="0">
                <a:solidFill>
                  <a:srgbClr val="000000"/>
                </a:solidFill>
                <a:latin typeface="News Gothic MT" panose="020B0503020103020203" pitchFamily="34" charset="0"/>
                <a:ea typeface="+mn-ea"/>
                <a:cs typeface="+mn-cs"/>
              </a:defRPr>
            </a:lvl1pPr>
            <a:lvl2pPr marL="481703" indent="-195651" algn="l" defTabSz="388601" rtl="0" eaLnBrk="1" latinLnBrk="0" hangingPunct="1">
              <a:lnSpc>
                <a:spcPct val="90000"/>
              </a:lnSpc>
              <a:spcBef>
                <a:spcPts val="170"/>
              </a:spcBef>
              <a:buClr>
                <a:schemeClr val="accent3"/>
              </a:buClr>
              <a:buFont typeface="Arial"/>
              <a:buChar char="–"/>
              <a:tabLst/>
              <a:defRPr sz="1360" kern="1200">
                <a:solidFill>
                  <a:schemeClr val="tx1"/>
                </a:solidFill>
                <a:latin typeface="+mn-lt"/>
                <a:ea typeface="+mn-ea"/>
                <a:cs typeface="+mn-cs"/>
              </a:defRPr>
            </a:lvl2pPr>
            <a:lvl3pPr marL="682750" indent="-192951" algn="l" defTabSz="388601" rtl="0" eaLnBrk="1" latinLnBrk="0" hangingPunct="1">
              <a:lnSpc>
                <a:spcPct val="90000"/>
              </a:lnSpc>
              <a:spcBef>
                <a:spcPts val="340"/>
              </a:spcBef>
              <a:buClr>
                <a:schemeClr val="accent2"/>
              </a:buClr>
              <a:buFont typeface="Arial"/>
              <a:buChar char="•"/>
              <a:tabLst/>
              <a:defRPr sz="1190" kern="1200">
                <a:solidFill>
                  <a:schemeClr val="tx1"/>
                </a:solidFill>
                <a:latin typeface="+mn-lt"/>
                <a:ea typeface="+mn-ea"/>
                <a:cs typeface="+mn-cs"/>
              </a:defRPr>
            </a:lvl3pPr>
            <a:lvl4pPr marL="924276" indent="-194300" algn="l" defTabSz="388601" rtl="0" eaLnBrk="1" latinLnBrk="0" hangingPunct="1">
              <a:lnSpc>
                <a:spcPct val="90000"/>
              </a:lnSpc>
              <a:spcBef>
                <a:spcPts val="255"/>
              </a:spcBef>
              <a:buClr>
                <a:schemeClr val="accent4"/>
              </a:buClr>
              <a:buFont typeface="Arial"/>
              <a:buChar char="–"/>
              <a:tabLst/>
              <a:defRPr sz="1020" kern="1200">
                <a:solidFill>
                  <a:schemeClr val="tx1"/>
                </a:solidFill>
                <a:latin typeface="+mn-lt"/>
                <a:ea typeface="+mn-ea"/>
                <a:cs typeface="+mn-cs"/>
              </a:defRPr>
            </a:lvl4pPr>
            <a:lvl5pPr marL="1165802" indent="-195651" algn="l" defTabSz="388601" rtl="0" eaLnBrk="1" latinLnBrk="0" hangingPunct="1">
              <a:lnSpc>
                <a:spcPct val="90000"/>
              </a:lnSpc>
              <a:spcBef>
                <a:spcPts val="170"/>
              </a:spcBef>
              <a:buClr>
                <a:schemeClr val="bg2"/>
              </a:buClr>
              <a:buFont typeface="Arial"/>
              <a:buChar char="»"/>
              <a:tabLst/>
              <a:defRPr sz="1020" kern="1200">
                <a:solidFill>
                  <a:schemeClr val="tx1"/>
                </a:solidFill>
                <a:latin typeface="+mn-lt"/>
                <a:ea typeface="+mn-ea"/>
                <a:cs typeface="+mn-cs"/>
              </a:defRPr>
            </a:lvl5pPr>
            <a:lvl6pPr marL="2137303" indent="-194300" algn="l" defTabSz="388601" rtl="0" eaLnBrk="1" latinLnBrk="0" hangingPunct="1">
              <a:spcBef>
                <a:spcPct val="20000"/>
              </a:spcBef>
              <a:buFont typeface="Arial"/>
              <a:buChar char="•"/>
              <a:defRPr sz="1700" kern="1200">
                <a:solidFill>
                  <a:schemeClr val="tx1"/>
                </a:solidFill>
                <a:latin typeface="+mn-lt"/>
                <a:ea typeface="+mn-ea"/>
                <a:cs typeface="+mn-cs"/>
              </a:defRPr>
            </a:lvl6pPr>
            <a:lvl7pPr marL="2525904" indent="-194300" algn="l" defTabSz="388601" rtl="0" eaLnBrk="1" latinLnBrk="0" hangingPunct="1">
              <a:spcBef>
                <a:spcPct val="20000"/>
              </a:spcBef>
              <a:buFont typeface="Arial"/>
              <a:buChar char="•"/>
              <a:defRPr sz="1700" kern="1200">
                <a:solidFill>
                  <a:schemeClr val="tx1"/>
                </a:solidFill>
                <a:latin typeface="+mn-lt"/>
                <a:ea typeface="+mn-ea"/>
                <a:cs typeface="+mn-cs"/>
              </a:defRPr>
            </a:lvl7pPr>
            <a:lvl8pPr marL="2914505" indent="-194300" algn="l" defTabSz="388601" rtl="0" eaLnBrk="1" latinLnBrk="0" hangingPunct="1">
              <a:spcBef>
                <a:spcPct val="20000"/>
              </a:spcBef>
              <a:buFont typeface="Arial"/>
              <a:buChar char="•"/>
              <a:defRPr sz="1700" kern="1200">
                <a:solidFill>
                  <a:schemeClr val="tx1"/>
                </a:solidFill>
                <a:latin typeface="+mn-lt"/>
                <a:ea typeface="+mn-ea"/>
                <a:cs typeface="+mn-cs"/>
              </a:defRPr>
            </a:lvl8pPr>
            <a:lvl9pPr marL="3303105" indent="-194300" algn="l" defTabSz="388601" rtl="0" eaLnBrk="1" latinLnBrk="0" hangingPunct="1">
              <a:spcBef>
                <a:spcPct val="20000"/>
              </a:spcBef>
              <a:buFont typeface="Arial"/>
              <a:buChar char="•"/>
              <a:defRPr sz="1700" kern="1200">
                <a:solidFill>
                  <a:schemeClr val="tx1"/>
                </a:solidFill>
                <a:latin typeface="+mn-lt"/>
                <a:ea typeface="+mn-ea"/>
                <a:cs typeface="+mn-cs"/>
              </a:defRPr>
            </a:lvl9pPr>
          </a:lstStyle>
          <a:p>
            <a:r>
              <a:rPr lang="en-US" dirty="0"/>
              <a:t>The market data and metrics in this document are provided by </a:t>
            </a:r>
            <a:r>
              <a:rPr lang="en-US" dirty="0" err="1"/>
              <a:t>Trella</a:t>
            </a:r>
            <a:r>
              <a:rPr lang="en-US" dirty="0"/>
              <a:t> Health, one of only a few companies in the country deemed an Innovator under CMS’s Virtual Research Data Center Program. With access to 100% of Medicare Part A and Part B claims data, </a:t>
            </a:r>
            <a:r>
              <a:rPr lang="en-US" dirty="0" err="1"/>
              <a:t>Trella</a:t>
            </a:r>
            <a:r>
              <a:rPr lang="en-US" dirty="0"/>
              <a:t> analyzes 1.2 billion claims annually and presents relevant insights to customers so they can build higher-performing care networks, serve more patients, improve outcomes and reduce the cost of care. For more information on </a:t>
            </a:r>
            <a:r>
              <a:rPr lang="en-US" dirty="0" err="1"/>
              <a:t>Trella</a:t>
            </a:r>
            <a:r>
              <a:rPr lang="en-US" dirty="0"/>
              <a:t> Health, visit </a:t>
            </a:r>
            <a:r>
              <a:rPr lang="en-US" dirty="0" err="1"/>
              <a:t>www.TrellaHealth.com</a:t>
            </a:r>
            <a:r>
              <a:rPr lang="en-US" dirty="0"/>
              <a:t>.</a:t>
            </a:r>
          </a:p>
          <a:p>
            <a:endParaRPr lang="en-US" dirty="0"/>
          </a:p>
        </p:txBody>
      </p:sp>
    </p:spTree>
    <p:extLst>
      <p:ext uri="{BB962C8B-B14F-4D97-AF65-F5344CB8AC3E}">
        <p14:creationId xmlns:p14="http://schemas.microsoft.com/office/powerpoint/2010/main" val="1920690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D3A32DC2-8B22-2349-8CFC-88057F16A99F}"/>
              </a:ext>
            </a:extLst>
          </p:cNvPr>
          <p:cNvSpPr>
            <a:spLocks noGrp="1"/>
          </p:cNvSpPr>
          <p:nvPr>
            <p:ph type="title"/>
          </p:nvPr>
        </p:nvSpPr>
        <p:spPr>
          <a:xfrm>
            <a:off x="167872" y="393395"/>
            <a:ext cx="7461504" cy="1072896"/>
          </a:xfrm>
          <a:prstGeom prst="rect">
            <a:avLst/>
          </a:prstGeom>
        </p:spPr>
        <p:txBody>
          <a:bodyPr vert="horz" wrap="square" lIns="91440" tIns="45720" rIns="91440" bIns="45720" rtlCol="0" anchor="ctr">
            <a:noAutofit/>
          </a:bodyPr>
          <a:lstStyle/>
          <a:p>
            <a:r>
              <a:rPr lang="en-US"/>
              <a:t>Click to edit Master title style</a:t>
            </a:r>
          </a:p>
        </p:txBody>
      </p:sp>
      <p:sp>
        <p:nvSpPr>
          <p:cNvPr id="11" name="Text Placeholder 2">
            <a:extLst>
              <a:ext uri="{FF2B5EF4-FFF2-40B4-BE49-F238E27FC236}">
                <a16:creationId xmlns:a16="http://schemas.microsoft.com/office/drawing/2014/main" id="{88CF9A60-C541-7742-891B-47BBB140C8E6}"/>
              </a:ext>
            </a:extLst>
          </p:cNvPr>
          <p:cNvSpPr>
            <a:spLocks noGrp="1"/>
          </p:cNvSpPr>
          <p:nvPr>
            <p:ph type="body" idx="1"/>
          </p:nvPr>
        </p:nvSpPr>
        <p:spPr>
          <a:xfrm>
            <a:off x="173376" y="1609340"/>
            <a:ext cx="7437403" cy="7778502"/>
          </a:xfrm>
          <a:prstGeom prst="rect">
            <a:avLst/>
          </a:prstGeom>
        </p:spPr>
        <p:txBody>
          <a:bodyPr vert="horz" wrap="square"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5">
            <a:extLst>
              <a:ext uri="{FF2B5EF4-FFF2-40B4-BE49-F238E27FC236}">
                <a16:creationId xmlns:a16="http://schemas.microsoft.com/office/drawing/2014/main" id="{208069FC-9A00-EC4D-81DF-8A7931D87457}"/>
              </a:ext>
            </a:extLst>
          </p:cNvPr>
          <p:cNvSpPr>
            <a:spLocks noGrp="1"/>
          </p:cNvSpPr>
          <p:nvPr>
            <p:ph type="sldNum" sz="quarter" idx="4"/>
          </p:nvPr>
        </p:nvSpPr>
        <p:spPr>
          <a:xfrm>
            <a:off x="58295" y="9454900"/>
            <a:ext cx="286201" cy="535517"/>
          </a:xfrm>
          <a:prstGeom prst="rect">
            <a:avLst/>
          </a:prstGeom>
        </p:spPr>
        <p:txBody>
          <a:bodyPr/>
          <a:lstStyle>
            <a:lvl1pPr algn="l">
              <a:defRPr sz="574">
                <a:solidFill>
                  <a:srgbClr val="898989"/>
                </a:solidFill>
              </a:defRPr>
            </a:lvl1pPr>
          </a:lstStyle>
          <a:p>
            <a:fld id="{0D9B0BB9-1200-C34D-B0BF-E3B776D0E685}" type="slidenum">
              <a:rPr lang="en-US" smtClean="0"/>
              <a:pPr/>
              <a:t>‹#›</a:t>
            </a:fld>
            <a:endParaRPr lang="en-US"/>
          </a:p>
        </p:txBody>
      </p:sp>
    </p:spTree>
    <p:extLst>
      <p:ext uri="{BB962C8B-B14F-4D97-AF65-F5344CB8AC3E}">
        <p14:creationId xmlns:p14="http://schemas.microsoft.com/office/powerpoint/2010/main" val="3143625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8" r:id="rId6"/>
    <p:sldLayoutId id="2147483666"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388601" rtl="0" eaLnBrk="1" latinLnBrk="0" hangingPunct="1">
        <a:lnSpc>
          <a:spcPct val="85000"/>
        </a:lnSpc>
        <a:spcBef>
          <a:spcPct val="0"/>
        </a:spcBef>
        <a:buNone/>
        <a:defRPr sz="1870" kern="1200">
          <a:solidFill>
            <a:schemeClr val="tx1"/>
          </a:solidFill>
          <a:latin typeface="+mj-lt"/>
          <a:ea typeface="+mj-ea"/>
          <a:cs typeface="+mj-cs"/>
        </a:defRPr>
      </a:lvl1pPr>
    </p:titleStyle>
    <p:bodyStyle>
      <a:lvl1pPr marL="155441" indent="-155441" algn="l" defTabSz="388601" rtl="0" eaLnBrk="1" latinLnBrk="0" hangingPunct="1">
        <a:lnSpc>
          <a:spcPct val="95000"/>
        </a:lnSpc>
        <a:spcBef>
          <a:spcPts val="510"/>
        </a:spcBef>
        <a:buClr>
          <a:schemeClr val="accent1"/>
        </a:buClr>
        <a:buFont typeface="Arial"/>
        <a:buChar char="•"/>
        <a:tabLst/>
        <a:defRPr sz="1530" kern="1200">
          <a:solidFill>
            <a:schemeClr val="tx1"/>
          </a:solidFill>
          <a:latin typeface="+mn-lt"/>
          <a:ea typeface="+mn-ea"/>
          <a:cs typeface="+mn-cs"/>
        </a:defRPr>
      </a:lvl1pPr>
      <a:lvl2pPr marL="481703" indent="-195651" algn="l" defTabSz="388601" rtl="0" eaLnBrk="1" latinLnBrk="0" hangingPunct="1">
        <a:lnSpc>
          <a:spcPct val="90000"/>
        </a:lnSpc>
        <a:spcBef>
          <a:spcPts val="170"/>
        </a:spcBef>
        <a:buClr>
          <a:schemeClr val="accent3"/>
        </a:buClr>
        <a:buFont typeface="Arial"/>
        <a:buChar char="–"/>
        <a:tabLst/>
        <a:defRPr sz="1360" kern="1200">
          <a:solidFill>
            <a:schemeClr val="tx1"/>
          </a:solidFill>
          <a:latin typeface="+mn-lt"/>
          <a:ea typeface="+mn-ea"/>
          <a:cs typeface="+mn-cs"/>
        </a:defRPr>
      </a:lvl2pPr>
      <a:lvl3pPr marL="682750" indent="-192951" algn="l" defTabSz="388601" rtl="0" eaLnBrk="1" latinLnBrk="0" hangingPunct="1">
        <a:lnSpc>
          <a:spcPct val="90000"/>
        </a:lnSpc>
        <a:spcBef>
          <a:spcPts val="340"/>
        </a:spcBef>
        <a:buClr>
          <a:schemeClr val="accent2"/>
        </a:buClr>
        <a:buFont typeface="Arial"/>
        <a:buChar char="•"/>
        <a:tabLst/>
        <a:defRPr sz="1190" kern="1200">
          <a:solidFill>
            <a:schemeClr val="tx1"/>
          </a:solidFill>
          <a:latin typeface="+mn-lt"/>
          <a:ea typeface="+mn-ea"/>
          <a:cs typeface="+mn-cs"/>
        </a:defRPr>
      </a:lvl3pPr>
      <a:lvl4pPr marL="924276" indent="-194300" algn="l" defTabSz="388601" rtl="0" eaLnBrk="1" latinLnBrk="0" hangingPunct="1">
        <a:lnSpc>
          <a:spcPct val="90000"/>
        </a:lnSpc>
        <a:spcBef>
          <a:spcPts val="255"/>
        </a:spcBef>
        <a:buClr>
          <a:schemeClr val="accent4"/>
        </a:buClr>
        <a:buFont typeface="Arial"/>
        <a:buChar char="–"/>
        <a:tabLst/>
        <a:defRPr sz="1020" kern="1200">
          <a:solidFill>
            <a:schemeClr val="tx1"/>
          </a:solidFill>
          <a:latin typeface="+mn-lt"/>
          <a:ea typeface="+mn-ea"/>
          <a:cs typeface="+mn-cs"/>
        </a:defRPr>
      </a:lvl4pPr>
      <a:lvl5pPr marL="1165802" indent="-195651" algn="l" defTabSz="388601" rtl="0" eaLnBrk="1" latinLnBrk="0" hangingPunct="1">
        <a:lnSpc>
          <a:spcPct val="90000"/>
        </a:lnSpc>
        <a:spcBef>
          <a:spcPts val="170"/>
        </a:spcBef>
        <a:buClr>
          <a:schemeClr val="bg2"/>
        </a:buClr>
        <a:buFont typeface="Arial"/>
        <a:buChar char="»"/>
        <a:tabLst/>
        <a:defRPr sz="1020" kern="1200">
          <a:solidFill>
            <a:schemeClr val="tx1"/>
          </a:solidFill>
          <a:latin typeface="+mn-lt"/>
          <a:ea typeface="+mn-ea"/>
          <a:cs typeface="+mn-cs"/>
        </a:defRPr>
      </a:lvl5pPr>
      <a:lvl6pPr marL="2137303" indent="-194300" algn="l" defTabSz="388601" rtl="0" eaLnBrk="1" latinLnBrk="0" hangingPunct="1">
        <a:spcBef>
          <a:spcPct val="20000"/>
        </a:spcBef>
        <a:buFont typeface="Arial"/>
        <a:buChar char="•"/>
        <a:defRPr sz="1700" kern="1200">
          <a:solidFill>
            <a:schemeClr val="tx1"/>
          </a:solidFill>
          <a:latin typeface="+mn-lt"/>
          <a:ea typeface="+mn-ea"/>
          <a:cs typeface="+mn-cs"/>
        </a:defRPr>
      </a:lvl6pPr>
      <a:lvl7pPr marL="2525904" indent="-194300" algn="l" defTabSz="388601" rtl="0" eaLnBrk="1" latinLnBrk="0" hangingPunct="1">
        <a:spcBef>
          <a:spcPct val="20000"/>
        </a:spcBef>
        <a:buFont typeface="Arial"/>
        <a:buChar char="•"/>
        <a:defRPr sz="1700" kern="1200">
          <a:solidFill>
            <a:schemeClr val="tx1"/>
          </a:solidFill>
          <a:latin typeface="+mn-lt"/>
          <a:ea typeface="+mn-ea"/>
          <a:cs typeface="+mn-cs"/>
        </a:defRPr>
      </a:lvl7pPr>
      <a:lvl8pPr marL="2914505" indent="-194300" algn="l" defTabSz="388601" rtl="0" eaLnBrk="1" latinLnBrk="0" hangingPunct="1">
        <a:spcBef>
          <a:spcPct val="20000"/>
        </a:spcBef>
        <a:buFont typeface="Arial"/>
        <a:buChar char="•"/>
        <a:defRPr sz="1700" kern="1200">
          <a:solidFill>
            <a:schemeClr val="tx1"/>
          </a:solidFill>
          <a:latin typeface="+mn-lt"/>
          <a:ea typeface="+mn-ea"/>
          <a:cs typeface="+mn-cs"/>
        </a:defRPr>
      </a:lvl8pPr>
      <a:lvl9pPr marL="3303105" indent="-194300" algn="l" defTabSz="388601" rtl="0" eaLnBrk="1" latinLnBrk="0" hangingPunct="1">
        <a:spcBef>
          <a:spcPct val="20000"/>
        </a:spcBef>
        <a:buFont typeface="Arial"/>
        <a:buChar char="•"/>
        <a:defRPr sz="1700" kern="1200">
          <a:solidFill>
            <a:schemeClr val="tx1"/>
          </a:solidFill>
          <a:latin typeface="+mn-lt"/>
          <a:ea typeface="+mn-ea"/>
          <a:cs typeface="+mn-cs"/>
        </a:defRPr>
      </a:lvl9pPr>
    </p:bodyStyle>
    <p:otherStyle>
      <a:defPPr>
        <a:defRPr lang="en-US"/>
      </a:defPPr>
      <a:lvl1pPr marL="0" algn="l" defTabSz="388601" rtl="0" eaLnBrk="1" latinLnBrk="0" hangingPunct="1">
        <a:defRPr sz="1530" kern="1200">
          <a:solidFill>
            <a:schemeClr val="tx1"/>
          </a:solidFill>
          <a:latin typeface="+mn-lt"/>
          <a:ea typeface="+mn-ea"/>
          <a:cs typeface="+mn-cs"/>
        </a:defRPr>
      </a:lvl1pPr>
      <a:lvl2pPr marL="388601" algn="l" defTabSz="388601" rtl="0" eaLnBrk="1" latinLnBrk="0" hangingPunct="1">
        <a:defRPr sz="1530" kern="1200">
          <a:solidFill>
            <a:schemeClr val="tx1"/>
          </a:solidFill>
          <a:latin typeface="+mn-lt"/>
          <a:ea typeface="+mn-ea"/>
          <a:cs typeface="+mn-cs"/>
        </a:defRPr>
      </a:lvl2pPr>
      <a:lvl3pPr marL="777202" algn="l" defTabSz="388601" rtl="0" eaLnBrk="1" latinLnBrk="0" hangingPunct="1">
        <a:defRPr sz="1530" kern="1200">
          <a:solidFill>
            <a:schemeClr val="tx1"/>
          </a:solidFill>
          <a:latin typeface="+mn-lt"/>
          <a:ea typeface="+mn-ea"/>
          <a:cs typeface="+mn-cs"/>
        </a:defRPr>
      </a:lvl3pPr>
      <a:lvl4pPr marL="1165802" algn="l" defTabSz="388601" rtl="0" eaLnBrk="1" latinLnBrk="0" hangingPunct="1">
        <a:defRPr sz="1530" kern="1200">
          <a:solidFill>
            <a:schemeClr val="tx1"/>
          </a:solidFill>
          <a:latin typeface="+mn-lt"/>
          <a:ea typeface="+mn-ea"/>
          <a:cs typeface="+mn-cs"/>
        </a:defRPr>
      </a:lvl4pPr>
      <a:lvl5pPr marL="1554402" algn="l" defTabSz="388601" rtl="0" eaLnBrk="1" latinLnBrk="0" hangingPunct="1">
        <a:defRPr sz="1530" kern="1200">
          <a:solidFill>
            <a:schemeClr val="tx1"/>
          </a:solidFill>
          <a:latin typeface="+mn-lt"/>
          <a:ea typeface="+mn-ea"/>
          <a:cs typeface="+mn-cs"/>
        </a:defRPr>
      </a:lvl5pPr>
      <a:lvl6pPr marL="1943003" algn="l" defTabSz="388601" rtl="0" eaLnBrk="1" latinLnBrk="0" hangingPunct="1">
        <a:defRPr sz="1530" kern="1200">
          <a:solidFill>
            <a:schemeClr val="tx1"/>
          </a:solidFill>
          <a:latin typeface="+mn-lt"/>
          <a:ea typeface="+mn-ea"/>
          <a:cs typeface="+mn-cs"/>
        </a:defRPr>
      </a:lvl6pPr>
      <a:lvl7pPr marL="2331604" algn="l" defTabSz="388601" rtl="0" eaLnBrk="1" latinLnBrk="0" hangingPunct="1">
        <a:defRPr sz="1530" kern="1200">
          <a:solidFill>
            <a:schemeClr val="tx1"/>
          </a:solidFill>
          <a:latin typeface="+mn-lt"/>
          <a:ea typeface="+mn-ea"/>
          <a:cs typeface="+mn-cs"/>
        </a:defRPr>
      </a:lvl7pPr>
      <a:lvl8pPr marL="2720204" algn="l" defTabSz="388601" rtl="0" eaLnBrk="1" latinLnBrk="0" hangingPunct="1">
        <a:defRPr sz="1530" kern="1200">
          <a:solidFill>
            <a:schemeClr val="tx1"/>
          </a:solidFill>
          <a:latin typeface="+mn-lt"/>
          <a:ea typeface="+mn-ea"/>
          <a:cs typeface="+mn-cs"/>
        </a:defRPr>
      </a:lvl8pPr>
      <a:lvl9pPr marL="3108805" algn="l" defTabSz="388601"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mailto:jjones@twinoakshospice.c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72D6B0-1F0C-7E42-9DA2-B07952031835}"/>
              </a:ext>
            </a:extLst>
          </p:cNvPr>
          <p:cNvSpPr>
            <a:spLocks noGrp="1"/>
          </p:cNvSpPr>
          <p:nvPr>
            <p:ph type="ctrTitle"/>
          </p:nvPr>
        </p:nvSpPr>
        <p:spPr/>
        <p:txBody>
          <a:bodyPr>
            <a:normAutofit/>
          </a:bodyPr>
          <a:lstStyle/>
          <a:p>
            <a:r>
              <a:rPr lang="en-US" sz="3600" spc="0" dirty="0">
                <a:solidFill>
                  <a:srgbClr val="000000"/>
                </a:solidFill>
              </a:rPr>
              <a:t>Twin Oaks Hospice</a:t>
            </a:r>
            <a:br>
              <a:rPr lang="en-US" sz="3600" spc="0" dirty="0">
                <a:solidFill>
                  <a:srgbClr val="000000"/>
                </a:solidFill>
              </a:rPr>
            </a:br>
            <a:r>
              <a:rPr lang="en-US" sz="2200" spc="0" dirty="0">
                <a:solidFill>
                  <a:srgbClr val="000000"/>
                </a:solidFill>
              </a:rPr>
              <a:t>Agency Comparison</a:t>
            </a:r>
          </a:p>
        </p:txBody>
      </p:sp>
      <p:sp>
        <p:nvSpPr>
          <p:cNvPr id="5" name="Subtitle 4">
            <a:extLst>
              <a:ext uri="{FF2B5EF4-FFF2-40B4-BE49-F238E27FC236}">
                <a16:creationId xmlns:a16="http://schemas.microsoft.com/office/drawing/2014/main" id="{79ADAA46-7459-194F-A232-7E505D8A2545}"/>
              </a:ext>
            </a:extLst>
          </p:cNvPr>
          <p:cNvSpPr>
            <a:spLocks noGrp="1"/>
          </p:cNvSpPr>
          <p:nvPr>
            <p:ph type="subTitle" idx="1"/>
          </p:nvPr>
        </p:nvSpPr>
        <p:spPr/>
        <p:txBody>
          <a:bodyPr anchor="t">
            <a:noAutofit/>
          </a:bodyPr>
          <a:lstStyle/>
          <a:p>
            <a:pPr marL="0" indent="0">
              <a:buNone/>
            </a:pPr>
            <a:r>
              <a:rPr lang="en-US" sz="1050" dirty="0">
                <a:solidFill>
                  <a:srgbClr val="000000"/>
                </a:solidFill>
              </a:rPr>
              <a:t>Prepared for Dr. Mark Smith, M.D.</a:t>
            </a:r>
          </a:p>
          <a:p>
            <a:pPr marL="0" indent="0">
              <a:buNone/>
            </a:pPr>
            <a:endParaRPr lang="en-US" sz="1050" dirty="0">
              <a:solidFill>
                <a:srgbClr val="000000"/>
              </a:solidFill>
            </a:endParaRPr>
          </a:p>
        </p:txBody>
      </p:sp>
      <p:pic>
        <p:nvPicPr>
          <p:cNvPr id="17" name="Picture Placeholder 16" descr="A close up of a logo&#10;&#10;Description automatically generated">
            <a:extLst>
              <a:ext uri="{FF2B5EF4-FFF2-40B4-BE49-F238E27FC236}">
                <a16:creationId xmlns:a16="http://schemas.microsoft.com/office/drawing/2014/main" id="{088F8165-D2CC-0243-A4F7-C359E40E38EF}"/>
              </a:ext>
            </a:extLst>
          </p:cNvPr>
          <p:cNvPicPr>
            <a:picLocks noGrp="1" noChangeAspect="1"/>
          </p:cNvPicPr>
          <p:nvPr>
            <p:ph type="pic" sz="quarter" idx="10"/>
          </p:nvPr>
        </p:nvPicPr>
        <p:blipFill rotWithShape="1">
          <a:blip r:embed="rId3"/>
          <a:srcRect l="9203" r="9203"/>
          <a:stretch/>
        </p:blipFill>
        <p:spPr/>
      </p:pic>
      <p:sp>
        <p:nvSpPr>
          <p:cNvPr id="3" name="Text Placeholder 2">
            <a:extLst>
              <a:ext uri="{FF2B5EF4-FFF2-40B4-BE49-F238E27FC236}">
                <a16:creationId xmlns:a16="http://schemas.microsoft.com/office/drawing/2014/main" id="{38E92389-3C85-9A42-A8CD-85BB65D9E808}"/>
              </a:ext>
            </a:extLst>
          </p:cNvPr>
          <p:cNvSpPr>
            <a:spLocks noGrp="1"/>
          </p:cNvSpPr>
          <p:nvPr>
            <p:ph type="body" sz="quarter" idx="11"/>
          </p:nvPr>
        </p:nvSpPr>
        <p:spPr/>
        <p:txBody>
          <a:bodyPr/>
          <a:lstStyle/>
          <a:p>
            <a:r>
              <a:rPr lang="en-US" dirty="0"/>
              <a:t>August 1, 2020</a:t>
            </a:r>
          </a:p>
        </p:txBody>
      </p:sp>
      <p:sp>
        <p:nvSpPr>
          <p:cNvPr id="8" name="Picture Placeholder 7">
            <a:extLst>
              <a:ext uri="{FF2B5EF4-FFF2-40B4-BE49-F238E27FC236}">
                <a16:creationId xmlns:a16="http://schemas.microsoft.com/office/drawing/2014/main" id="{45999457-5F3C-F34F-9140-47C341787E8C}"/>
              </a:ext>
            </a:extLst>
          </p:cNvPr>
          <p:cNvSpPr>
            <a:spLocks noGrp="1"/>
          </p:cNvSpPr>
          <p:nvPr>
            <p:ph type="pic" sz="quarter" idx="16"/>
          </p:nvPr>
        </p:nvSpPr>
        <p:spPr/>
      </p:sp>
      <p:sp>
        <p:nvSpPr>
          <p:cNvPr id="7" name="Rectangle 6">
            <a:extLst>
              <a:ext uri="{FF2B5EF4-FFF2-40B4-BE49-F238E27FC236}">
                <a16:creationId xmlns:a16="http://schemas.microsoft.com/office/drawing/2014/main" id="{CBB1B307-8684-4A41-B6A8-FEFF5EA7B821}"/>
              </a:ext>
            </a:extLst>
          </p:cNvPr>
          <p:cNvSpPr/>
          <p:nvPr/>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5352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3B124EE-19DD-554A-B583-AE47EC61D7BF}"/>
              </a:ext>
            </a:extLst>
          </p:cNvPr>
          <p:cNvSpPr/>
          <p:nvPr/>
        </p:nvSpPr>
        <p:spPr>
          <a:xfrm>
            <a:off x="3885010" y="4949088"/>
            <a:ext cx="3173015" cy="2108937"/>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 Placeholder 5">
            <a:extLst>
              <a:ext uri="{FF2B5EF4-FFF2-40B4-BE49-F238E27FC236}">
                <a16:creationId xmlns:a16="http://schemas.microsoft.com/office/drawing/2014/main" id="{1C05F570-C082-444A-81BD-F5FD1C8D10A4}"/>
              </a:ext>
            </a:extLst>
          </p:cNvPr>
          <p:cNvSpPr>
            <a:spLocks noGrp="1"/>
          </p:cNvSpPr>
          <p:nvPr>
            <p:ph type="body" sz="quarter" idx="10"/>
          </p:nvPr>
        </p:nvSpPr>
        <p:spPr/>
        <p:txBody>
          <a:bodyPr/>
          <a:lstStyle/>
          <a:p>
            <a:pPr marL="0" indent="0">
              <a:buNone/>
            </a:pPr>
            <a:r>
              <a:rPr lang="en-US" sz="900" b="1">
                <a:solidFill>
                  <a:srgbClr val="000000"/>
                </a:solidFill>
              </a:rPr>
              <a:t>SUMMARY ON TWIN OAKS HOSPICE</a:t>
            </a:r>
          </a:p>
          <a:p>
            <a:pPr marL="0" indent="0">
              <a:lnSpc>
                <a:spcPct val="150000"/>
              </a:lnSpc>
              <a:buNone/>
            </a:pPr>
            <a:r>
              <a:rPr lang="en-US" sz="1050" err="1"/>
              <a:t>Curabitur</a:t>
            </a:r>
            <a:r>
              <a:rPr lang="en-US" sz="1050"/>
              <a:t> </a:t>
            </a:r>
            <a:r>
              <a:rPr lang="en-US" sz="1050" err="1"/>
              <a:t>sem</a:t>
            </a:r>
            <a:r>
              <a:rPr lang="en-US" sz="1050"/>
              <a:t> ante, </a:t>
            </a:r>
            <a:r>
              <a:rPr lang="en-US" sz="1050" err="1"/>
              <a:t>blandit</a:t>
            </a:r>
            <a:r>
              <a:rPr lang="en-US" sz="1050"/>
              <a:t> </a:t>
            </a:r>
            <a:r>
              <a:rPr lang="en-US" sz="1050" err="1"/>
              <a:t>eu</a:t>
            </a:r>
            <a:r>
              <a:rPr lang="en-US" sz="1050"/>
              <a:t> </a:t>
            </a:r>
            <a:r>
              <a:rPr lang="en-US" sz="1050" err="1"/>
              <a:t>vehicula</a:t>
            </a:r>
            <a:r>
              <a:rPr lang="en-US" sz="1050"/>
              <a:t> </a:t>
            </a:r>
            <a:r>
              <a:rPr lang="en-US" sz="1050" err="1"/>
              <a:t>nec</a:t>
            </a:r>
            <a:r>
              <a:rPr lang="en-US" sz="1050"/>
              <a:t>, dictum non </a:t>
            </a:r>
            <a:r>
              <a:rPr lang="en-US" sz="1050" err="1"/>
              <a:t>mauris</a:t>
            </a:r>
            <a:r>
              <a:rPr lang="en-US" sz="1050"/>
              <a:t>. </a:t>
            </a:r>
            <a:r>
              <a:rPr lang="en-US" sz="1050" err="1"/>
              <a:t>Nulla</a:t>
            </a:r>
            <a:r>
              <a:rPr lang="en-US" sz="1050"/>
              <a:t> </a:t>
            </a:r>
            <a:r>
              <a:rPr lang="en-US" sz="1050" err="1"/>
              <a:t>volutpat</a:t>
            </a:r>
            <a:r>
              <a:rPr lang="en-US" sz="1050"/>
              <a:t> </a:t>
            </a:r>
            <a:r>
              <a:rPr lang="en-US" sz="1050" err="1"/>
              <a:t>tincidunt</a:t>
            </a:r>
            <a:r>
              <a:rPr lang="en-US" sz="1050"/>
              <a:t> </a:t>
            </a:r>
            <a:r>
              <a:rPr lang="en-US" sz="1050" err="1"/>
              <a:t>enim</a:t>
            </a:r>
            <a:r>
              <a:rPr lang="en-US" sz="1050"/>
              <a:t> ac </a:t>
            </a:r>
            <a:r>
              <a:rPr lang="en-US" sz="1050" err="1"/>
              <a:t>faucibus</a:t>
            </a:r>
            <a:r>
              <a:rPr lang="en-US" sz="1050"/>
              <a:t>. </a:t>
            </a:r>
            <a:r>
              <a:rPr lang="en-US" sz="1050" err="1"/>
              <a:t>Nullam</a:t>
            </a:r>
            <a:r>
              <a:rPr lang="en-US" sz="1050"/>
              <a:t> et </a:t>
            </a:r>
            <a:r>
              <a:rPr lang="en-US" sz="1050" err="1"/>
              <a:t>vehicula</a:t>
            </a:r>
            <a:r>
              <a:rPr lang="en-US" sz="1050"/>
              <a:t> </a:t>
            </a:r>
            <a:r>
              <a:rPr lang="en-US" sz="1050" err="1"/>
              <a:t>neque</a:t>
            </a:r>
            <a:r>
              <a:rPr lang="en-US" sz="1050"/>
              <a:t>. </a:t>
            </a:r>
            <a:r>
              <a:rPr lang="en-US" sz="1050" err="1"/>
              <a:t>Nulla</a:t>
            </a:r>
            <a:r>
              <a:rPr lang="en-US" sz="1050"/>
              <a:t> </a:t>
            </a:r>
            <a:r>
              <a:rPr lang="en-US" sz="1050" err="1"/>
              <a:t>rutrum</a:t>
            </a:r>
            <a:r>
              <a:rPr lang="en-US" sz="1050"/>
              <a:t> </a:t>
            </a:r>
            <a:r>
              <a:rPr lang="en-US" sz="1050" err="1"/>
              <a:t>est</a:t>
            </a:r>
            <a:r>
              <a:rPr lang="en-US" sz="1050"/>
              <a:t> nisi, in </a:t>
            </a:r>
            <a:r>
              <a:rPr lang="en-US" sz="1050" err="1"/>
              <a:t>mollis</a:t>
            </a:r>
            <a:r>
              <a:rPr lang="en-US" sz="1050"/>
              <a:t> </a:t>
            </a:r>
            <a:r>
              <a:rPr lang="en-US" sz="1050" err="1"/>
              <a:t>tortor</a:t>
            </a:r>
            <a:r>
              <a:rPr lang="en-US" sz="1050"/>
              <a:t> </a:t>
            </a:r>
            <a:r>
              <a:rPr lang="en-US" sz="1050" err="1"/>
              <a:t>porttitor</a:t>
            </a:r>
            <a:r>
              <a:rPr lang="en-US" sz="1050"/>
              <a:t> semper. Ut </a:t>
            </a:r>
            <a:r>
              <a:rPr lang="en-US" sz="1050" err="1"/>
              <a:t>varius</a:t>
            </a:r>
            <a:r>
              <a:rPr lang="en-US" sz="1050"/>
              <a:t> et magna </a:t>
            </a:r>
            <a:r>
              <a:rPr lang="en-US" sz="1050" err="1"/>
              <a:t>ullamcorper</a:t>
            </a:r>
            <a:r>
              <a:rPr lang="en-US" sz="1050"/>
              <a:t> </a:t>
            </a:r>
            <a:r>
              <a:rPr lang="en-US" sz="1050" err="1"/>
              <a:t>ullamcorper</a:t>
            </a:r>
            <a:r>
              <a:rPr lang="en-US" sz="1050"/>
              <a:t>. </a:t>
            </a:r>
          </a:p>
        </p:txBody>
      </p:sp>
      <p:sp>
        <p:nvSpPr>
          <p:cNvPr id="7" name="Text Placeholder 6">
            <a:extLst>
              <a:ext uri="{FF2B5EF4-FFF2-40B4-BE49-F238E27FC236}">
                <a16:creationId xmlns:a16="http://schemas.microsoft.com/office/drawing/2014/main" id="{061FB631-2DD1-C642-9511-830DB7C6FEF4}"/>
              </a:ext>
            </a:extLst>
          </p:cNvPr>
          <p:cNvSpPr>
            <a:spLocks noGrp="1"/>
          </p:cNvSpPr>
          <p:nvPr>
            <p:ph type="body" sz="quarter" idx="12"/>
          </p:nvPr>
        </p:nvSpPr>
        <p:spPr/>
        <p:txBody>
          <a:bodyPr/>
          <a:lstStyle/>
          <a:p>
            <a:r>
              <a:rPr lang="en-US" sz="1100" dirty="0">
                <a:solidFill>
                  <a:srgbClr val="000000"/>
                </a:solidFill>
              </a:rPr>
              <a:t>To provide excellent quality hospice services that: </a:t>
            </a:r>
            <a:endParaRPr lang="en-US" sz="1100" dirty="0"/>
          </a:p>
          <a:p>
            <a:pPr marL="285750" indent="-285750">
              <a:lnSpc>
                <a:spcPct val="150000"/>
              </a:lnSpc>
              <a:buFont typeface="Arial" panose="020B0604020202020204" pitchFamily="34" charset="0"/>
              <a:buChar char="•"/>
            </a:pPr>
            <a:r>
              <a:rPr lang="en-US" sz="1100" b="1" dirty="0">
                <a:solidFill>
                  <a:srgbClr val="000000"/>
                </a:solidFill>
              </a:rPr>
              <a:t>PATIENTS</a:t>
            </a:r>
            <a:r>
              <a:rPr lang="en-US" sz="1100" dirty="0">
                <a:solidFill>
                  <a:srgbClr val="000000"/>
                </a:solidFill>
              </a:rPr>
              <a:t> recommend to family and friends</a:t>
            </a:r>
            <a:endParaRPr lang="en-US" sz="1100" dirty="0"/>
          </a:p>
          <a:p>
            <a:pPr marL="285750" indent="-285750">
              <a:lnSpc>
                <a:spcPct val="150000"/>
              </a:lnSpc>
              <a:buFont typeface="Arial" panose="020B0604020202020204" pitchFamily="34" charset="0"/>
              <a:buChar char="•"/>
            </a:pPr>
            <a:r>
              <a:rPr lang="en-US" sz="1100" b="1" dirty="0">
                <a:solidFill>
                  <a:srgbClr val="000000"/>
                </a:solidFill>
              </a:rPr>
              <a:t>PHYSICIANS</a:t>
            </a:r>
            <a:r>
              <a:rPr lang="en-US" sz="1100" dirty="0">
                <a:solidFill>
                  <a:srgbClr val="000000"/>
                </a:solidFill>
              </a:rPr>
              <a:t> prefer for their patients.</a:t>
            </a:r>
          </a:p>
          <a:p>
            <a:endParaRPr lang="en-US" sz="1200" dirty="0"/>
          </a:p>
          <a:p>
            <a:endParaRPr lang="en-US" sz="1148" b="1" dirty="0">
              <a:solidFill>
                <a:srgbClr val="000000"/>
              </a:solidFill>
            </a:endParaRPr>
          </a:p>
          <a:p>
            <a:endParaRPr lang="en-US" sz="1148" b="1" dirty="0">
              <a:solidFill>
                <a:srgbClr val="000000"/>
              </a:solidFill>
            </a:endParaRPr>
          </a:p>
          <a:p>
            <a:endParaRPr lang="en-US" sz="1148" b="1" dirty="0">
              <a:solidFill>
                <a:srgbClr val="000000"/>
              </a:solidFill>
            </a:endParaRPr>
          </a:p>
          <a:p>
            <a:endParaRPr lang="en-US" sz="1148" b="1" dirty="0"/>
          </a:p>
        </p:txBody>
      </p:sp>
      <p:sp>
        <p:nvSpPr>
          <p:cNvPr id="4" name="Text Placeholder 3">
            <a:extLst>
              <a:ext uri="{FF2B5EF4-FFF2-40B4-BE49-F238E27FC236}">
                <a16:creationId xmlns:a16="http://schemas.microsoft.com/office/drawing/2014/main" id="{6A950FD4-1F05-E741-8DB1-757772E9160F}"/>
              </a:ext>
            </a:extLst>
          </p:cNvPr>
          <p:cNvSpPr>
            <a:spLocks noGrp="1"/>
          </p:cNvSpPr>
          <p:nvPr>
            <p:ph type="body" sz="quarter" idx="20"/>
          </p:nvPr>
        </p:nvSpPr>
        <p:spPr/>
        <p:txBody>
          <a:bodyPr/>
          <a:lstStyle/>
          <a:p>
            <a:pPr marL="0" indent="0">
              <a:buNone/>
            </a:pPr>
            <a:r>
              <a:rPr lang="en-US" sz="1200" b="1" dirty="0">
                <a:solidFill>
                  <a:srgbClr val="000000"/>
                </a:solidFill>
              </a:rPr>
              <a:t>ABOUT </a:t>
            </a:r>
            <a:r>
              <a:rPr lang="en-US" sz="1200" b="1" dirty="0"/>
              <a:t>TWIN OAKS HOSPICE</a:t>
            </a:r>
            <a:endParaRPr lang="en-US" sz="1200" b="1" dirty="0">
              <a:solidFill>
                <a:srgbClr val="000000"/>
              </a:solidFill>
            </a:endParaRPr>
          </a:p>
          <a:p>
            <a:pPr marL="0" indent="0">
              <a:buNone/>
            </a:pPr>
            <a:endParaRPr lang="en-US" dirty="0"/>
          </a:p>
        </p:txBody>
      </p:sp>
      <p:sp>
        <p:nvSpPr>
          <p:cNvPr id="5" name="Text Placeholder 4">
            <a:extLst>
              <a:ext uri="{FF2B5EF4-FFF2-40B4-BE49-F238E27FC236}">
                <a16:creationId xmlns:a16="http://schemas.microsoft.com/office/drawing/2014/main" id="{0DCE9693-2DC1-3249-94C8-A786A5F4A00A}"/>
              </a:ext>
            </a:extLst>
          </p:cNvPr>
          <p:cNvSpPr>
            <a:spLocks noGrp="1"/>
          </p:cNvSpPr>
          <p:nvPr>
            <p:ph type="body" sz="quarter" idx="22"/>
          </p:nvPr>
        </p:nvSpPr>
        <p:spPr/>
        <p:txBody>
          <a:bodyPr/>
          <a:lstStyle/>
          <a:p>
            <a:r>
              <a:rPr lang="en-US" sz="1100" dirty="0">
                <a:solidFill>
                  <a:srgbClr val="000000"/>
                </a:solidFill>
              </a:rPr>
              <a:t>Based out of Savannah, Georgia</a:t>
            </a:r>
          </a:p>
          <a:p>
            <a:r>
              <a:rPr lang="en-US" sz="1100" dirty="0">
                <a:solidFill>
                  <a:srgbClr val="000000"/>
                </a:solidFill>
              </a:rPr>
              <a:t>2,500 employees</a:t>
            </a:r>
          </a:p>
          <a:p>
            <a:r>
              <a:rPr lang="en-US" sz="1100" dirty="0">
                <a:solidFill>
                  <a:srgbClr val="000000"/>
                </a:solidFill>
              </a:rPr>
              <a:t>500 physicians</a:t>
            </a:r>
          </a:p>
          <a:p>
            <a:r>
              <a:rPr lang="en-US" sz="1100" dirty="0">
                <a:solidFill>
                  <a:srgbClr val="000000"/>
                </a:solidFill>
              </a:rPr>
              <a:t>650 hospice specialty staff</a:t>
            </a:r>
          </a:p>
          <a:p>
            <a:r>
              <a:rPr lang="en-US" sz="1100" dirty="0">
                <a:solidFill>
                  <a:srgbClr val="000000"/>
                </a:solidFill>
              </a:rPr>
              <a:t>15,700 patients and growing</a:t>
            </a:r>
          </a:p>
          <a:p>
            <a:endParaRPr lang="en-US" dirty="0"/>
          </a:p>
        </p:txBody>
      </p:sp>
      <p:sp>
        <p:nvSpPr>
          <p:cNvPr id="8" name="Title 7">
            <a:extLst>
              <a:ext uri="{FF2B5EF4-FFF2-40B4-BE49-F238E27FC236}">
                <a16:creationId xmlns:a16="http://schemas.microsoft.com/office/drawing/2014/main" id="{C25C1325-F7B8-3246-A022-FA78D3198FB4}"/>
              </a:ext>
            </a:extLst>
          </p:cNvPr>
          <p:cNvSpPr>
            <a:spLocks noGrp="1"/>
          </p:cNvSpPr>
          <p:nvPr>
            <p:ph type="title" idx="4294967295"/>
          </p:nvPr>
        </p:nvSpPr>
        <p:spPr>
          <a:xfrm>
            <a:off x="481013" y="39688"/>
            <a:ext cx="7291387" cy="1073150"/>
          </a:xfrm>
        </p:spPr>
        <p:txBody>
          <a:bodyPr>
            <a:normAutofit/>
          </a:bodyPr>
          <a:lstStyle/>
          <a:p>
            <a:r>
              <a:rPr lang="en-US" sz="1200" b="1" dirty="0">
                <a:solidFill>
                  <a:srgbClr val="000000"/>
                </a:solidFill>
              </a:rPr>
              <a:t>OUR MISSION STATEMENT</a:t>
            </a:r>
          </a:p>
        </p:txBody>
      </p:sp>
      <p:sp>
        <p:nvSpPr>
          <p:cNvPr id="2" name="Rectangle 1">
            <a:extLst>
              <a:ext uri="{FF2B5EF4-FFF2-40B4-BE49-F238E27FC236}">
                <a16:creationId xmlns:a16="http://schemas.microsoft.com/office/drawing/2014/main" id="{C955B4BC-7AED-BB41-B084-93A496BFBE1B}"/>
              </a:ext>
            </a:extLst>
          </p:cNvPr>
          <p:cNvSpPr/>
          <p:nvPr/>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Placeholder 16" descr="A close up of a logo&#10;&#10;Description automatically generated">
            <a:extLst>
              <a:ext uri="{FF2B5EF4-FFF2-40B4-BE49-F238E27FC236}">
                <a16:creationId xmlns:a16="http://schemas.microsoft.com/office/drawing/2014/main" id="{EC02801A-1FA0-D04F-B237-836EAC2BD6C3}"/>
              </a:ext>
            </a:extLst>
          </p:cNvPr>
          <p:cNvPicPr>
            <a:picLocks noChangeAspect="1"/>
          </p:cNvPicPr>
          <p:nvPr/>
        </p:nvPicPr>
        <p:blipFill>
          <a:blip r:embed="rId3"/>
          <a:srcRect l="9157" r="9157"/>
          <a:stretch>
            <a:fillRect/>
          </a:stretch>
        </p:blipFill>
        <p:spPr>
          <a:xfrm>
            <a:off x="6913762" y="9206012"/>
            <a:ext cx="601463" cy="600119"/>
          </a:xfrm>
          <a:prstGeom prst="rect">
            <a:avLst/>
          </a:prstGeom>
        </p:spPr>
      </p:pic>
    </p:spTree>
    <p:extLst>
      <p:ext uri="{BB962C8B-B14F-4D97-AF65-F5344CB8AC3E}">
        <p14:creationId xmlns:p14="http://schemas.microsoft.com/office/powerpoint/2010/main" val="1041652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a:extLst>
              <a:ext uri="{FF2B5EF4-FFF2-40B4-BE49-F238E27FC236}">
                <a16:creationId xmlns:a16="http://schemas.microsoft.com/office/drawing/2014/main" id="{B332B4FE-BE1B-EE45-8614-A7E3BAA4E06A}"/>
              </a:ext>
            </a:extLst>
          </p:cNvPr>
          <p:cNvSpPr>
            <a:spLocks noGrp="1"/>
          </p:cNvSpPr>
          <p:nvPr>
            <p:ph type="body" sz="quarter" idx="13"/>
          </p:nvPr>
        </p:nvSpPr>
        <p:spPr>
          <a:xfrm>
            <a:off x="620076" y="5292818"/>
            <a:ext cx="4478450" cy="285059"/>
          </a:xfrm>
        </p:spPr>
        <p:txBody>
          <a:bodyPr/>
          <a:lstStyle/>
          <a:p>
            <a:endParaRPr lang="en-US" sz="900" dirty="0">
              <a:solidFill>
                <a:srgbClr val="000000"/>
              </a:solidFill>
            </a:endParaRPr>
          </a:p>
        </p:txBody>
      </p:sp>
      <p:sp>
        <p:nvSpPr>
          <p:cNvPr id="12" name="Footer Placeholder 2">
            <a:extLst>
              <a:ext uri="{FF2B5EF4-FFF2-40B4-BE49-F238E27FC236}">
                <a16:creationId xmlns:a16="http://schemas.microsoft.com/office/drawing/2014/main" id="{D70DAECC-E511-4EF7-A483-4BEBECD1EE6A}"/>
              </a:ext>
            </a:extLst>
          </p:cNvPr>
          <p:cNvSpPr>
            <a:spLocks noGrp="1"/>
          </p:cNvSpPr>
          <p:nvPr>
            <p:ph type="ftr" sz="quarter" idx="3"/>
          </p:nvPr>
        </p:nvSpPr>
        <p:spPr>
          <a:prstGeom prst="rect">
            <a:avLst/>
          </a:prstGeom>
        </p:spPr>
        <p:txBody>
          <a:bodyPr/>
          <a:lstStyle/>
          <a:p>
            <a:pPr algn="l"/>
            <a:r>
              <a:rPr lang="en-US" sz="600"/>
              <a:t>Metrics provided by </a:t>
            </a:r>
            <a:r>
              <a:rPr lang="en-US" sz="600" err="1"/>
              <a:t>Trella</a:t>
            </a:r>
            <a:r>
              <a:rPr lang="en-US" sz="600"/>
              <a:t> Health. As one of only a few companies in the country deemed an Innovator under the Centers for Medicare and Medicaid Services’ Virtual Research Data Center Program, </a:t>
            </a:r>
            <a:r>
              <a:rPr lang="en-US" sz="600" err="1"/>
              <a:t>Trella</a:t>
            </a:r>
            <a:r>
              <a:rPr lang="en-US" sz="600"/>
              <a:t> has access to 100% of Medicare Part A and Part B claims data. All insights presented are derived from the analysis of 1.2 billion claims annually.</a:t>
            </a:r>
          </a:p>
        </p:txBody>
      </p:sp>
      <p:sp>
        <p:nvSpPr>
          <p:cNvPr id="4" name="Slide Number Placeholder 3">
            <a:extLst>
              <a:ext uri="{FF2B5EF4-FFF2-40B4-BE49-F238E27FC236}">
                <a16:creationId xmlns:a16="http://schemas.microsoft.com/office/drawing/2014/main" id="{33378D2C-51BA-754B-ADB9-3B69BDF96A44}"/>
              </a:ext>
            </a:extLst>
          </p:cNvPr>
          <p:cNvSpPr>
            <a:spLocks noGrp="1"/>
          </p:cNvSpPr>
          <p:nvPr>
            <p:ph type="sldNum" sz="quarter" idx="4"/>
          </p:nvPr>
        </p:nvSpPr>
        <p:spPr/>
        <p:txBody>
          <a:bodyPr/>
          <a:lstStyle/>
          <a:p>
            <a:fld id="{0D9B0BB9-1200-C34D-B0BF-E3B776D0E685}" type="slidenum">
              <a:rPr lang="en-US" smtClean="0"/>
              <a:pPr/>
              <a:t>3</a:t>
            </a:fld>
            <a:endParaRPr lang="en-US"/>
          </a:p>
        </p:txBody>
      </p:sp>
      <p:sp>
        <p:nvSpPr>
          <p:cNvPr id="19" name="Text Placeholder 18">
            <a:extLst>
              <a:ext uri="{FF2B5EF4-FFF2-40B4-BE49-F238E27FC236}">
                <a16:creationId xmlns:a16="http://schemas.microsoft.com/office/drawing/2014/main" id="{CD603ED7-F679-3B4C-B08A-DB5187919C40}"/>
              </a:ext>
            </a:extLst>
          </p:cNvPr>
          <p:cNvSpPr>
            <a:spLocks noGrp="1"/>
          </p:cNvSpPr>
          <p:nvPr>
            <p:ph type="body" sz="quarter" idx="14"/>
          </p:nvPr>
        </p:nvSpPr>
        <p:spPr/>
        <p:txBody>
          <a:bodyPr numCol="1"/>
          <a:lstStyle/>
          <a:p>
            <a:pPr>
              <a:lnSpc>
                <a:spcPct val="100000"/>
              </a:lnSpc>
            </a:pPr>
            <a:endParaRPr lang="en-US" sz="900" dirty="0">
              <a:solidFill>
                <a:srgbClr val="000000"/>
              </a:solidFill>
            </a:endParaRPr>
          </a:p>
          <a:p>
            <a:pPr>
              <a:lnSpc>
                <a:spcPct val="100000"/>
              </a:lnSpc>
            </a:pPr>
            <a:endParaRPr lang="en-US" sz="900" dirty="0">
              <a:solidFill>
                <a:srgbClr val="000000"/>
              </a:solidFill>
            </a:endParaRPr>
          </a:p>
          <a:p>
            <a:endParaRPr lang="en-US" dirty="0"/>
          </a:p>
        </p:txBody>
      </p:sp>
      <p:sp>
        <p:nvSpPr>
          <p:cNvPr id="3" name="Text Placeholder 2">
            <a:extLst>
              <a:ext uri="{FF2B5EF4-FFF2-40B4-BE49-F238E27FC236}">
                <a16:creationId xmlns:a16="http://schemas.microsoft.com/office/drawing/2014/main" id="{4ADDB66F-2B20-6D44-899B-8D9A68C9FE6E}"/>
              </a:ext>
            </a:extLst>
          </p:cNvPr>
          <p:cNvSpPr>
            <a:spLocks noGrp="1"/>
          </p:cNvSpPr>
          <p:nvPr>
            <p:ph type="body" sz="quarter" idx="15"/>
          </p:nvPr>
        </p:nvSpPr>
        <p:spPr>
          <a:xfrm>
            <a:off x="566738" y="5558639"/>
            <a:ext cx="4274401" cy="2646235"/>
          </a:xfrm>
        </p:spPr>
        <p:txBody>
          <a:bodyPr/>
          <a:lstStyle/>
          <a:p>
            <a:pPr>
              <a:lnSpc>
                <a:spcPct val="100000"/>
              </a:lnSpc>
            </a:pPr>
            <a:r>
              <a:rPr lang="en-US" sz="1050" dirty="0"/>
              <a:t>We are dedicated to providing comfort and relief to the seriously ill. That’s why we outperform our peers when it comes to {metric}. Our track record would make us a great partner for your facility. </a:t>
            </a:r>
          </a:p>
          <a:p>
            <a:pPr>
              <a:lnSpc>
                <a:spcPct val="100000"/>
              </a:lnSpc>
            </a:pPr>
            <a:r>
              <a:rPr lang="en-US" sz="1050" b="1" dirty="0"/>
              <a:t>Average visits – Last Three Days </a:t>
            </a:r>
            <a:r>
              <a:rPr lang="en-US" sz="1050" dirty="0"/>
              <a:t>– Within the last three days of a patient’s life, their medical and therapeutic needs can change from moment to moment. We plan for these changes, communicate with the patient and their family, and tailor visits to ensure patients receive the best care possible.</a:t>
            </a:r>
          </a:p>
          <a:p>
            <a:pPr>
              <a:lnSpc>
                <a:spcPct val="100000"/>
              </a:lnSpc>
            </a:pPr>
            <a:r>
              <a:rPr lang="en-US" sz="1050" b="1" dirty="0"/>
              <a:t>Average visits – Last Seven Days</a:t>
            </a:r>
            <a:r>
              <a:rPr lang="en-US" sz="1050" dirty="0"/>
              <a:t> – Our patient care plans account for every phase of a patient’s end-of-life care. In the last seven days, when a patient is actively dying, we increase total visits and implement a larger ratio of RN visits to keep pace with the patient’s changing care requirements.</a:t>
            </a:r>
          </a:p>
          <a:p>
            <a:pPr>
              <a:lnSpc>
                <a:spcPct val="100000"/>
              </a:lnSpc>
            </a:pPr>
            <a:r>
              <a:rPr lang="en-US" sz="1050" b="1" dirty="0"/>
              <a:t>Average Length of Stay (ALOS) </a:t>
            </a:r>
            <a:r>
              <a:rPr lang="en-US" sz="1050" dirty="0"/>
              <a:t>– We focus on early hospice care and longer ALOS to help improve quality of care while potentially decreasing end-of-life costs for patients and their families. </a:t>
            </a:r>
          </a:p>
          <a:p>
            <a:pPr marL="0" indent="0">
              <a:lnSpc>
                <a:spcPct val="100000"/>
              </a:lnSpc>
              <a:buNone/>
            </a:pPr>
            <a:endParaRPr lang="en-US" dirty="0"/>
          </a:p>
          <a:p>
            <a:pPr>
              <a:lnSpc>
                <a:spcPct val="100000"/>
              </a:lnSpc>
            </a:pPr>
            <a:endParaRPr lang="en-US" dirty="0"/>
          </a:p>
        </p:txBody>
      </p:sp>
      <p:sp>
        <p:nvSpPr>
          <p:cNvPr id="6" name="Text Placeholder 5">
            <a:extLst>
              <a:ext uri="{FF2B5EF4-FFF2-40B4-BE49-F238E27FC236}">
                <a16:creationId xmlns:a16="http://schemas.microsoft.com/office/drawing/2014/main" id="{80DA70EB-3440-DC48-B91C-B2E409C045A6}"/>
              </a:ext>
            </a:extLst>
          </p:cNvPr>
          <p:cNvSpPr>
            <a:spLocks noGrp="1"/>
          </p:cNvSpPr>
          <p:nvPr>
            <p:ph type="body" sz="quarter" idx="17"/>
          </p:nvPr>
        </p:nvSpPr>
        <p:spPr/>
        <p:txBody>
          <a:bodyPr/>
          <a:lstStyle/>
          <a:p>
            <a:pPr marL="125413" indent="-125413"/>
            <a:r>
              <a:rPr lang="en-US" sz="900" b="1" dirty="0"/>
              <a:t>Average visits – Last Three Days/Last Seven Days </a:t>
            </a:r>
            <a:r>
              <a:rPr lang="en-US" sz="900" dirty="0"/>
              <a:t>– The last three to seven days of a patient's life is that period where the patient is actively dying, and the type and frequency of care should change to reflect the different patient and family requirements. Although there is no numeric standard, CMS considers that excellent service in this period would include an increase of total visits and a larger ratio of visits by RNs to keep pace with changes in care requirements.</a:t>
            </a:r>
            <a:endParaRPr lang="en-US" sz="900" b="1" dirty="0"/>
          </a:p>
          <a:p>
            <a:pPr marL="125413" indent="-125413"/>
            <a:r>
              <a:rPr lang="en-US" sz="900" b="1" dirty="0"/>
              <a:t>Average Length of Stay</a:t>
            </a:r>
            <a:r>
              <a:rPr lang="en-US" sz="900" dirty="0"/>
              <a:t>– Average length of stay for all patients discharged from this hospice within the specified time period.</a:t>
            </a:r>
          </a:p>
          <a:p>
            <a:pPr marL="125413" indent="-125413"/>
            <a:endParaRPr lang="en-US" sz="900" dirty="0"/>
          </a:p>
        </p:txBody>
      </p:sp>
      <p:sp>
        <p:nvSpPr>
          <p:cNvPr id="9" name="Title 7">
            <a:extLst>
              <a:ext uri="{FF2B5EF4-FFF2-40B4-BE49-F238E27FC236}">
                <a16:creationId xmlns:a16="http://schemas.microsoft.com/office/drawing/2014/main" id="{6E9D9EC8-802E-C747-AFE5-9BB41310D64F}"/>
              </a:ext>
            </a:extLst>
          </p:cNvPr>
          <p:cNvSpPr txBox="1">
            <a:spLocks/>
          </p:cNvSpPr>
          <p:nvPr/>
        </p:nvSpPr>
        <p:spPr>
          <a:xfrm>
            <a:off x="344495" y="39814"/>
            <a:ext cx="7291885" cy="1072896"/>
          </a:xfrm>
          <a:prstGeom prst="rect">
            <a:avLst/>
          </a:prstGeom>
        </p:spPr>
        <p:txBody>
          <a:bodyPr vert="horz" wrap="square" lIns="91440" tIns="45720" rIns="91440" bIns="45720" rtlCol="0" anchor="ctr">
            <a:normAutofit/>
          </a:bodyPr>
          <a:lstStyle>
            <a:lvl1pPr algn="l" defTabSz="388601" rtl="0" eaLnBrk="1" latinLnBrk="0" hangingPunct="1">
              <a:lnSpc>
                <a:spcPct val="85000"/>
              </a:lnSpc>
              <a:spcBef>
                <a:spcPct val="0"/>
              </a:spcBef>
              <a:buNone/>
              <a:defRPr sz="2040" b="0" kern="1200">
                <a:solidFill>
                  <a:srgbClr val="000000"/>
                </a:solidFill>
                <a:latin typeface="+mj-lt"/>
                <a:ea typeface="+mj-ea"/>
                <a:cs typeface="+mj-cs"/>
              </a:defRPr>
            </a:lvl1pPr>
          </a:lstStyle>
          <a:p>
            <a:r>
              <a:rPr lang="en-US" sz="800" b="1"/>
              <a:t>DR. MARK SMITH  |  TWIN OAKS HOSPICE</a:t>
            </a:r>
          </a:p>
        </p:txBody>
      </p:sp>
      <p:sp>
        <p:nvSpPr>
          <p:cNvPr id="11" name="Rectangle 10">
            <a:extLst>
              <a:ext uri="{FF2B5EF4-FFF2-40B4-BE49-F238E27FC236}">
                <a16:creationId xmlns:a16="http://schemas.microsoft.com/office/drawing/2014/main" id="{4AF3AEF9-BB96-2C4C-B06A-588A5AC9E7BB}"/>
              </a:ext>
            </a:extLst>
          </p:cNvPr>
          <p:cNvSpPr/>
          <p:nvPr/>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3" name="Picture Placeholder 16" descr="A close up of a logo&#10;&#10;Description automatically generated">
            <a:extLst>
              <a:ext uri="{FF2B5EF4-FFF2-40B4-BE49-F238E27FC236}">
                <a16:creationId xmlns:a16="http://schemas.microsoft.com/office/drawing/2014/main" id="{591DF77E-8BA9-A145-A5BA-E8BAF6185486}"/>
              </a:ext>
            </a:extLst>
          </p:cNvPr>
          <p:cNvPicPr>
            <a:picLocks noChangeAspect="1"/>
          </p:cNvPicPr>
          <p:nvPr/>
        </p:nvPicPr>
        <p:blipFill>
          <a:blip r:embed="rId3"/>
          <a:srcRect l="9157" r="9157"/>
          <a:stretch>
            <a:fillRect/>
          </a:stretch>
        </p:blipFill>
        <p:spPr>
          <a:xfrm>
            <a:off x="6913762" y="9206012"/>
            <a:ext cx="601463" cy="600119"/>
          </a:xfrm>
          <a:prstGeom prst="rect">
            <a:avLst/>
          </a:prstGeom>
        </p:spPr>
      </p:pic>
      <p:pic>
        <p:nvPicPr>
          <p:cNvPr id="14" name="Picture 13">
            <a:extLst>
              <a:ext uri="{FF2B5EF4-FFF2-40B4-BE49-F238E27FC236}">
                <a16:creationId xmlns:a16="http://schemas.microsoft.com/office/drawing/2014/main" id="{81F0D63E-7C41-4629-B9D3-7FE9221CE1BB}"/>
              </a:ext>
            </a:extLst>
          </p:cNvPr>
          <p:cNvPicPr>
            <a:picLocks noChangeAspect="1"/>
          </p:cNvPicPr>
          <p:nvPr/>
        </p:nvPicPr>
        <p:blipFill>
          <a:blip r:embed="rId4"/>
          <a:stretch>
            <a:fillRect/>
          </a:stretch>
        </p:blipFill>
        <p:spPr>
          <a:xfrm>
            <a:off x="0" y="1815563"/>
            <a:ext cx="7772400" cy="3174170"/>
          </a:xfrm>
          <a:prstGeom prst="rect">
            <a:avLst/>
          </a:prstGeom>
        </p:spPr>
      </p:pic>
    </p:spTree>
    <p:extLst>
      <p:ext uri="{BB962C8B-B14F-4D97-AF65-F5344CB8AC3E}">
        <p14:creationId xmlns:p14="http://schemas.microsoft.com/office/powerpoint/2010/main" val="971955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ell phone&#10;&#10;Description automatically generated">
            <a:extLst>
              <a:ext uri="{FF2B5EF4-FFF2-40B4-BE49-F238E27FC236}">
                <a16:creationId xmlns:a16="http://schemas.microsoft.com/office/drawing/2014/main" id="{0C1523B7-8A6C-4C41-AE88-6E4BF92C8B22}"/>
              </a:ext>
            </a:extLst>
          </p:cNvPr>
          <p:cNvPicPr>
            <a:picLocks noChangeAspect="1"/>
          </p:cNvPicPr>
          <p:nvPr/>
        </p:nvPicPr>
        <p:blipFill>
          <a:blip r:embed="rId2"/>
          <a:stretch>
            <a:fillRect/>
          </a:stretch>
        </p:blipFill>
        <p:spPr>
          <a:xfrm>
            <a:off x="1585912" y="1714500"/>
            <a:ext cx="4657725" cy="5105400"/>
          </a:xfrm>
          <a:prstGeom prst="rect">
            <a:avLst/>
          </a:prstGeom>
        </p:spPr>
      </p:pic>
      <p:sp>
        <p:nvSpPr>
          <p:cNvPr id="14" name="Footer Placeholder 2">
            <a:extLst>
              <a:ext uri="{FF2B5EF4-FFF2-40B4-BE49-F238E27FC236}">
                <a16:creationId xmlns:a16="http://schemas.microsoft.com/office/drawing/2014/main" id="{718EB285-8175-44E4-9AC9-596442C0359F}"/>
              </a:ext>
            </a:extLst>
          </p:cNvPr>
          <p:cNvSpPr>
            <a:spLocks noGrp="1"/>
          </p:cNvSpPr>
          <p:nvPr>
            <p:ph type="ftr" sz="quarter" idx="3"/>
          </p:nvPr>
        </p:nvSpPr>
        <p:spPr>
          <a:prstGeom prst="rect">
            <a:avLst/>
          </a:prstGeom>
        </p:spPr>
        <p:txBody>
          <a:bodyPr/>
          <a:lstStyle/>
          <a:p>
            <a:pPr algn="l"/>
            <a:r>
              <a:rPr lang="en-US" sz="600"/>
              <a:t>Metrics provided by </a:t>
            </a:r>
            <a:r>
              <a:rPr lang="en-US" sz="600" err="1"/>
              <a:t>Trella</a:t>
            </a:r>
            <a:r>
              <a:rPr lang="en-US" sz="600"/>
              <a:t> Health. As one of only a few companies in the country deemed an Innovator under the Centers for Medicare and Medicaid Services’ Virtual Research Data Center Program, </a:t>
            </a:r>
            <a:r>
              <a:rPr lang="en-US" sz="600" err="1"/>
              <a:t>Trella</a:t>
            </a:r>
            <a:r>
              <a:rPr lang="en-US" sz="600"/>
              <a:t> has access to 100% of Medicare Part A and Part B claims data. All insights presented are derived from the analysis of 1.2 billion claims annually.</a:t>
            </a:r>
          </a:p>
        </p:txBody>
      </p:sp>
      <p:sp>
        <p:nvSpPr>
          <p:cNvPr id="4" name="Slide Number Placeholder 3">
            <a:extLst>
              <a:ext uri="{FF2B5EF4-FFF2-40B4-BE49-F238E27FC236}">
                <a16:creationId xmlns:a16="http://schemas.microsoft.com/office/drawing/2014/main" id="{33378D2C-51BA-754B-ADB9-3B69BDF96A44}"/>
              </a:ext>
            </a:extLst>
          </p:cNvPr>
          <p:cNvSpPr>
            <a:spLocks noGrp="1"/>
          </p:cNvSpPr>
          <p:nvPr>
            <p:ph type="sldNum" sz="quarter" idx="4"/>
          </p:nvPr>
        </p:nvSpPr>
        <p:spPr/>
        <p:txBody>
          <a:bodyPr/>
          <a:lstStyle/>
          <a:p>
            <a:fld id="{0D9B0BB9-1200-C34D-B0BF-E3B776D0E685}" type="slidenum">
              <a:rPr lang="en-US" smtClean="0"/>
              <a:pPr/>
              <a:t>4</a:t>
            </a:fld>
            <a:endParaRPr lang="en-US"/>
          </a:p>
        </p:txBody>
      </p:sp>
      <p:sp>
        <p:nvSpPr>
          <p:cNvPr id="19" name="Text Placeholder 18">
            <a:extLst>
              <a:ext uri="{FF2B5EF4-FFF2-40B4-BE49-F238E27FC236}">
                <a16:creationId xmlns:a16="http://schemas.microsoft.com/office/drawing/2014/main" id="{CD603ED7-F679-3B4C-B08A-DB5187919C40}"/>
              </a:ext>
            </a:extLst>
          </p:cNvPr>
          <p:cNvSpPr>
            <a:spLocks noGrp="1"/>
          </p:cNvSpPr>
          <p:nvPr>
            <p:ph type="body" sz="quarter" idx="14"/>
          </p:nvPr>
        </p:nvSpPr>
        <p:spPr/>
        <p:txBody>
          <a:bodyPr/>
          <a:lstStyle/>
          <a:p>
            <a:r>
              <a:rPr lang="en-US" dirty="0"/>
              <a:t>KEY METRIC: AVERAGE VISITS – LAST THREE DAYS</a:t>
            </a:r>
          </a:p>
          <a:p>
            <a:endParaRPr lang="en-US" dirty="0">
              <a:solidFill>
                <a:srgbClr val="000000"/>
              </a:solidFill>
            </a:endParaRPr>
          </a:p>
        </p:txBody>
      </p:sp>
      <p:sp>
        <p:nvSpPr>
          <p:cNvPr id="3" name="Text Placeholder 2">
            <a:extLst>
              <a:ext uri="{FF2B5EF4-FFF2-40B4-BE49-F238E27FC236}">
                <a16:creationId xmlns:a16="http://schemas.microsoft.com/office/drawing/2014/main" id="{51DD2517-F74C-0041-82B2-06A8D0BF2947}"/>
              </a:ext>
            </a:extLst>
          </p:cNvPr>
          <p:cNvSpPr>
            <a:spLocks noGrp="1"/>
          </p:cNvSpPr>
          <p:nvPr>
            <p:ph type="body" sz="quarter" idx="15"/>
          </p:nvPr>
        </p:nvSpPr>
        <p:spPr/>
        <p:txBody>
          <a:bodyPr/>
          <a:lstStyle/>
          <a:p>
            <a:pPr marL="0" indent="0">
              <a:lnSpc>
                <a:spcPct val="100000"/>
              </a:lnSpc>
              <a:buNone/>
            </a:pPr>
            <a:r>
              <a:rPr lang="en-US" sz="1050" dirty="0"/>
              <a:t>Within the last three days of a patient’s life, their medical and therapeutic needs can change from moment to moment. We plan for these changes, communicate with the patient and their family, and tailor visits to ensure patients receive the best care possible.</a:t>
            </a:r>
          </a:p>
          <a:p>
            <a:pPr marL="0" indent="0">
              <a:buNone/>
            </a:pPr>
            <a:endParaRPr lang="en-US" dirty="0"/>
          </a:p>
          <a:p>
            <a:pPr marL="0" indent="0">
              <a:buNone/>
            </a:pPr>
            <a:endParaRPr lang="en-US" dirty="0"/>
          </a:p>
          <a:p>
            <a:endParaRPr lang="en-US" dirty="0"/>
          </a:p>
          <a:p>
            <a:endParaRPr lang="en-US" dirty="0"/>
          </a:p>
          <a:p>
            <a:endParaRPr lang="en-US" dirty="0"/>
          </a:p>
        </p:txBody>
      </p:sp>
      <p:sp>
        <p:nvSpPr>
          <p:cNvPr id="8" name="Text Placeholder 7">
            <a:extLst>
              <a:ext uri="{FF2B5EF4-FFF2-40B4-BE49-F238E27FC236}">
                <a16:creationId xmlns:a16="http://schemas.microsoft.com/office/drawing/2014/main" id="{42D4F5F7-6A9E-834D-94BB-B97C0B96D1D4}"/>
              </a:ext>
            </a:extLst>
          </p:cNvPr>
          <p:cNvSpPr>
            <a:spLocks noGrp="1"/>
          </p:cNvSpPr>
          <p:nvPr>
            <p:ph type="body" sz="quarter" idx="17"/>
          </p:nvPr>
        </p:nvSpPr>
        <p:spPr/>
        <p:txBody>
          <a:bodyPr/>
          <a:lstStyle/>
          <a:p>
            <a:pPr marL="0" indent="0">
              <a:buNone/>
            </a:pPr>
            <a:r>
              <a:rPr lang="en-US" sz="900" b="1" dirty="0"/>
              <a:t>Average visits – Last Three Days </a:t>
            </a:r>
            <a:r>
              <a:rPr lang="en-US" sz="900" b="1" dirty="0">
                <a:solidFill>
                  <a:srgbClr val="000000"/>
                </a:solidFill>
              </a:rPr>
              <a:t>- </a:t>
            </a:r>
            <a:r>
              <a:rPr lang="en-US" sz="900" dirty="0"/>
              <a:t>The last three days of a patient's life is that period where the patient is actively dying, and the type and frequency of care should change to reflect the different patient and family requirements. </a:t>
            </a:r>
            <a:endParaRPr lang="en-US" sz="900" dirty="0">
              <a:solidFill>
                <a:srgbClr val="000000"/>
              </a:solidFill>
            </a:endParaRPr>
          </a:p>
          <a:p>
            <a:endParaRPr lang="en-US" dirty="0"/>
          </a:p>
        </p:txBody>
      </p:sp>
      <p:sp>
        <p:nvSpPr>
          <p:cNvPr id="11" name="Title 7">
            <a:extLst>
              <a:ext uri="{FF2B5EF4-FFF2-40B4-BE49-F238E27FC236}">
                <a16:creationId xmlns:a16="http://schemas.microsoft.com/office/drawing/2014/main" id="{F96D8120-837C-304F-9821-ECB5D7D9DA27}"/>
              </a:ext>
            </a:extLst>
          </p:cNvPr>
          <p:cNvSpPr txBox="1">
            <a:spLocks/>
          </p:cNvSpPr>
          <p:nvPr/>
        </p:nvSpPr>
        <p:spPr>
          <a:xfrm>
            <a:off x="344495" y="39814"/>
            <a:ext cx="7291885" cy="1072896"/>
          </a:xfrm>
          <a:prstGeom prst="rect">
            <a:avLst/>
          </a:prstGeom>
        </p:spPr>
        <p:txBody>
          <a:bodyPr vert="horz" wrap="square" lIns="91440" tIns="45720" rIns="91440" bIns="45720" rtlCol="0" anchor="ctr">
            <a:normAutofit/>
          </a:bodyPr>
          <a:lstStyle>
            <a:lvl1pPr algn="l" defTabSz="388601" rtl="0" eaLnBrk="1" latinLnBrk="0" hangingPunct="1">
              <a:lnSpc>
                <a:spcPct val="85000"/>
              </a:lnSpc>
              <a:spcBef>
                <a:spcPct val="0"/>
              </a:spcBef>
              <a:buNone/>
              <a:defRPr sz="2040" b="0" kern="1200">
                <a:solidFill>
                  <a:srgbClr val="000000"/>
                </a:solidFill>
                <a:latin typeface="+mj-lt"/>
                <a:ea typeface="+mj-ea"/>
                <a:cs typeface="+mj-cs"/>
              </a:defRPr>
            </a:lvl1pPr>
          </a:lstStyle>
          <a:p>
            <a:r>
              <a:rPr lang="en-US" sz="800" b="1" dirty="0"/>
              <a:t>DR. MARK SMITH  |  TWIN OAKS HOSPICE</a:t>
            </a:r>
          </a:p>
        </p:txBody>
      </p:sp>
      <p:sp>
        <p:nvSpPr>
          <p:cNvPr id="12" name="Rectangle 11">
            <a:extLst>
              <a:ext uri="{FF2B5EF4-FFF2-40B4-BE49-F238E27FC236}">
                <a16:creationId xmlns:a16="http://schemas.microsoft.com/office/drawing/2014/main" id="{F77BEA44-568E-FE49-A96D-86B110863C27}"/>
              </a:ext>
            </a:extLst>
          </p:cNvPr>
          <p:cNvSpPr/>
          <p:nvPr/>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0699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98F84DC0-B37F-409C-BD73-3776C51FD100}"/>
              </a:ext>
            </a:extLst>
          </p:cNvPr>
          <p:cNvPicPr>
            <a:picLocks noChangeAspect="1"/>
          </p:cNvPicPr>
          <p:nvPr/>
        </p:nvPicPr>
        <p:blipFill>
          <a:blip r:embed="rId2"/>
          <a:stretch>
            <a:fillRect/>
          </a:stretch>
        </p:blipFill>
        <p:spPr>
          <a:xfrm>
            <a:off x="1528763" y="1699032"/>
            <a:ext cx="4657725" cy="5105400"/>
          </a:xfrm>
          <a:prstGeom prst="rect">
            <a:avLst/>
          </a:prstGeom>
        </p:spPr>
      </p:pic>
      <p:sp>
        <p:nvSpPr>
          <p:cNvPr id="14" name="Footer Placeholder 2">
            <a:extLst>
              <a:ext uri="{FF2B5EF4-FFF2-40B4-BE49-F238E27FC236}">
                <a16:creationId xmlns:a16="http://schemas.microsoft.com/office/drawing/2014/main" id="{718EB285-8175-44E4-9AC9-596442C0359F}"/>
              </a:ext>
            </a:extLst>
          </p:cNvPr>
          <p:cNvSpPr>
            <a:spLocks noGrp="1"/>
          </p:cNvSpPr>
          <p:nvPr>
            <p:ph type="ftr" sz="quarter" idx="3"/>
          </p:nvPr>
        </p:nvSpPr>
        <p:spPr>
          <a:prstGeom prst="rect">
            <a:avLst/>
          </a:prstGeom>
        </p:spPr>
        <p:txBody>
          <a:bodyPr/>
          <a:lstStyle/>
          <a:p>
            <a:pPr algn="l"/>
            <a:r>
              <a:rPr lang="en-US" sz="600"/>
              <a:t>Metrics provided by </a:t>
            </a:r>
            <a:r>
              <a:rPr lang="en-US" sz="600" err="1"/>
              <a:t>Trella</a:t>
            </a:r>
            <a:r>
              <a:rPr lang="en-US" sz="600"/>
              <a:t> Health. As one of only a few companies in the country deemed an Innovator under the Centers for Medicare and Medicaid Services’ Virtual Research Data Center Program, </a:t>
            </a:r>
            <a:r>
              <a:rPr lang="en-US" sz="600" err="1"/>
              <a:t>Trella</a:t>
            </a:r>
            <a:r>
              <a:rPr lang="en-US" sz="600"/>
              <a:t> has access to 100% of Medicare Part A and Part B claims data. All insights presented are derived from the analysis of 1.2 billion claims annually.</a:t>
            </a:r>
          </a:p>
        </p:txBody>
      </p:sp>
      <p:sp>
        <p:nvSpPr>
          <p:cNvPr id="4" name="Slide Number Placeholder 3">
            <a:extLst>
              <a:ext uri="{FF2B5EF4-FFF2-40B4-BE49-F238E27FC236}">
                <a16:creationId xmlns:a16="http://schemas.microsoft.com/office/drawing/2014/main" id="{33378D2C-51BA-754B-ADB9-3B69BDF96A44}"/>
              </a:ext>
            </a:extLst>
          </p:cNvPr>
          <p:cNvSpPr>
            <a:spLocks noGrp="1"/>
          </p:cNvSpPr>
          <p:nvPr>
            <p:ph type="sldNum" sz="quarter" idx="4"/>
          </p:nvPr>
        </p:nvSpPr>
        <p:spPr/>
        <p:txBody>
          <a:bodyPr/>
          <a:lstStyle/>
          <a:p>
            <a:fld id="{0D9B0BB9-1200-C34D-B0BF-E3B776D0E685}" type="slidenum">
              <a:rPr lang="en-US" smtClean="0"/>
              <a:pPr/>
              <a:t>5</a:t>
            </a:fld>
            <a:endParaRPr lang="en-US"/>
          </a:p>
        </p:txBody>
      </p:sp>
      <p:sp>
        <p:nvSpPr>
          <p:cNvPr id="19" name="Text Placeholder 18">
            <a:extLst>
              <a:ext uri="{FF2B5EF4-FFF2-40B4-BE49-F238E27FC236}">
                <a16:creationId xmlns:a16="http://schemas.microsoft.com/office/drawing/2014/main" id="{CD603ED7-F679-3B4C-B08A-DB5187919C40}"/>
              </a:ext>
            </a:extLst>
          </p:cNvPr>
          <p:cNvSpPr>
            <a:spLocks noGrp="1"/>
          </p:cNvSpPr>
          <p:nvPr>
            <p:ph type="body" sz="quarter" idx="14"/>
          </p:nvPr>
        </p:nvSpPr>
        <p:spPr/>
        <p:txBody>
          <a:bodyPr/>
          <a:lstStyle/>
          <a:p>
            <a:r>
              <a:rPr lang="en-US" dirty="0"/>
              <a:t>KEY METRIC: AVERAGE VISITS – LAST SEVEN DAYS</a:t>
            </a:r>
          </a:p>
          <a:p>
            <a:endParaRPr lang="en-US" sz="900" dirty="0"/>
          </a:p>
          <a:p>
            <a:endParaRPr lang="en-US" dirty="0">
              <a:solidFill>
                <a:srgbClr val="000000"/>
              </a:solidFill>
            </a:endParaRPr>
          </a:p>
          <a:p>
            <a:endParaRPr lang="en-US" dirty="0">
              <a:solidFill>
                <a:srgbClr val="000000"/>
              </a:solidFill>
            </a:endParaRPr>
          </a:p>
        </p:txBody>
      </p:sp>
      <p:sp>
        <p:nvSpPr>
          <p:cNvPr id="5" name="Text Placeholder 4">
            <a:extLst>
              <a:ext uri="{FF2B5EF4-FFF2-40B4-BE49-F238E27FC236}">
                <a16:creationId xmlns:a16="http://schemas.microsoft.com/office/drawing/2014/main" id="{90A36CE4-6264-1B47-A31E-47762D5AAF8C}"/>
              </a:ext>
            </a:extLst>
          </p:cNvPr>
          <p:cNvSpPr>
            <a:spLocks noGrp="1"/>
          </p:cNvSpPr>
          <p:nvPr>
            <p:ph type="body" sz="quarter" idx="15"/>
          </p:nvPr>
        </p:nvSpPr>
        <p:spPr/>
        <p:txBody>
          <a:bodyPr/>
          <a:lstStyle/>
          <a:p>
            <a:pPr marL="0" indent="0">
              <a:lnSpc>
                <a:spcPct val="100000"/>
              </a:lnSpc>
              <a:buNone/>
            </a:pPr>
            <a:r>
              <a:rPr lang="en-US" sz="1050" dirty="0"/>
              <a:t>The last seven days of a patient's life is that period where the patient is actively dying, and the type and frequency of care should change to reflect the different patient and family requirements. Although there is no numeric standard, CMS considers that excellent service in this period would include an increase of total visits and a larger ratio of visits by RNs to keep pace with changes in care requirements.</a:t>
            </a:r>
          </a:p>
          <a:p>
            <a:pPr marL="0" indent="0">
              <a:lnSpc>
                <a:spcPct val="100000"/>
              </a:lnSpc>
              <a:buNone/>
            </a:pPr>
            <a:endParaRPr lang="en-US" dirty="0"/>
          </a:p>
          <a:p>
            <a:pPr marL="0" indent="0">
              <a:buNone/>
            </a:pPr>
            <a:endParaRPr lang="en-US" dirty="0"/>
          </a:p>
          <a:p>
            <a:endParaRPr lang="en-US" dirty="0"/>
          </a:p>
        </p:txBody>
      </p:sp>
      <p:sp>
        <p:nvSpPr>
          <p:cNvPr id="8" name="Text Placeholder 7">
            <a:extLst>
              <a:ext uri="{FF2B5EF4-FFF2-40B4-BE49-F238E27FC236}">
                <a16:creationId xmlns:a16="http://schemas.microsoft.com/office/drawing/2014/main" id="{F85EBB11-5161-EC40-AB1F-8C0706A9E47E}"/>
              </a:ext>
            </a:extLst>
          </p:cNvPr>
          <p:cNvSpPr>
            <a:spLocks noGrp="1"/>
          </p:cNvSpPr>
          <p:nvPr>
            <p:ph type="body" sz="quarter" idx="17"/>
          </p:nvPr>
        </p:nvSpPr>
        <p:spPr>
          <a:xfrm>
            <a:off x="5104648" y="7299704"/>
            <a:ext cx="2047676" cy="1361696"/>
          </a:xfrm>
        </p:spPr>
        <p:txBody>
          <a:bodyPr/>
          <a:lstStyle/>
          <a:p>
            <a:r>
              <a:rPr lang="en-US" sz="900" b="1" dirty="0"/>
              <a:t>Average visits – Last Seven Days </a:t>
            </a:r>
            <a:r>
              <a:rPr lang="en-US" sz="900" b="1" dirty="0">
                <a:solidFill>
                  <a:srgbClr val="000000"/>
                </a:solidFill>
              </a:rPr>
              <a:t>- </a:t>
            </a:r>
            <a:r>
              <a:rPr lang="en-US" sz="900" dirty="0"/>
              <a:t>The last seven days of a patient's life is that period where the patient is actively dying, and the type and frequency of care should change to reflect the different patient and family requirements. </a:t>
            </a:r>
            <a:endParaRPr lang="en-US" sz="900" dirty="0">
              <a:solidFill>
                <a:srgbClr val="000000"/>
              </a:solidFill>
            </a:endParaRPr>
          </a:p>
          <a:p>
            <a:endParaRPr lang="en-US" dirty="0"/>
          </a:p>
        </p:txBody>
      </p:sp>
      <p:sp>
        <p:nvSpPr>
          <p:cNvPr id="11" name="Title 7">
            <a:extLst>
              <a:ext uri="{FF2B5EF4-FFF2-40B4-BE49-F238E27FC236}">
                <a16:creationId xmlns:a16="http://schemas.microsoft.com/office/drawing/2014/main" id="{F96D8120-837C-304F-9821-ECB5D7D9DA27}"/>
              </a:ext>
            </a:extLst>
          </p:cNvPr>
          <p:cNvSpPr txBox="1">
            <a:spLocks/>
          </p:cNvSpPr>
          <p:nvPr/>
        </p:nvSpPr>
        <p:spPr>
          <a:xfrm>
            <a:off x="344495" y="39814"/>
            <a:ext cx="7291885" cy="1072896"/>
          </a:xfrm>
          <a:prstGeom prst="rect">
            <a:avLst/>
          </a:prstGeom>
        </p:spPr>
        <p:txBody>
          <a:bodyPr vert="horz" wrap="square" lIns="91440" tIns="45720" rIns="91440" bIns="45720" rtlCol="0" anchor="ctr">
            <a:normAutofit/>
          </a:bodyPr>
          <a:lstStyle>
            <a:lvl1pPr algn="l" defTabSz="388601" rtl="0" eaLnBrk="1" latinLnBrk="0" hangingPunct="1">
              <a:lnSpc>
                <a:spcPct val="85000"/>
              </a:lnSpc>
              <a:spcBef>
                <a:spcPct val="0"/>
              </a:spcBef>
              <a:buNone/>
              <a:defRPr sz="2040" b="0" kern="1200">
                <a:solidFill>
                  <a:srgbClr val="000000"/>
                </a:solidFill>
                <a:latin typeface="+mj-lt"/>
                <a:ea typeface="+mj-ea"/>
                <a:cs typeface="+mj-cs"/>
              </a:defRPr>
            </a:lvl1pPr>
          </a:lstStyle>
          <a:p>
            <a:r>
              <a:rPr lang="en-US" sz="800" b="1" dirty="0"/>
              <a:t>DR. MARK SMITH  |  TWIN OAKS HOSPICE</a:t>
            </a:r>
          </a:p>
        </p:txBody>
      </p:sp>
      <p:sp>
        <p:nvSpPr>
          <p:cNvPr id="12" name="Rectangle 11">
            <a:extLst>
              <a:ext uri="{FF2B5EF4-FFF2-40B4-BE49-F238E27FC236}">
                <a16:creationId xmlns:a16="http://schemas.microsoft.com/office/drawing/2014/main" id="{F77BEA44-568E-FE49-A96D-86B110863C27}"/>
              </a:ext>
            </a:extLst>
          </p:cNvPr>
          <p:cNvSpPr/>
          <p:nvPr/>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935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ell phone&#10;&#10;Description automatically generated">
            <a:extLst>
              <a:ext uri="{FF2B5EF4-FFF2-40B4-BE49-F238E27FC236}">
                <a16:creationId xmlns:a16="http://schemas.microsoft.com/office/drawing/2014/main" id="{AB4768BA-FC26-4F7E-862F-E2D857DC87BE}"/>
              </a:ext>
            </a:extLst>
          </p:cNvPr>
          <p:cNvPicPr>
            <a:picLocks noChangeAspect="1"/>
          </p:cNvPicPr>
          <p:nvPr/>
        </p:nvPicPr>
        <p:blipFill>
          <a:blip r:embed="rId2"/>
          <a:stretch>
            <a:fillRect/>
          </a:stretch>
        </p:blipFill>
        <p:spPr>
          <a:xfrm>
            <a:off x="1585913" y="1778146"/>
            <a:ext cx="4657725" cy="5105400"/>
          </a:xfrm>
          <a:prstGeom prst="rect">
            <a:avLst/>
          </a:prstGeom>
        </p:spPr>
      </p:pic>
      <p:sp>
        <p:nvSpPr>
          <p:cNvPr id="3" name="Footer Placeholder 2">
            <a:extLst>
              <a:ext uri="{FF2B5EF4-FFF2-40B4-BE49-F238E27FC236}">
                <a16:creationId xmlns:a16="http://schemas.microsoft.com/office/drawing/2014/main" id="{8CDC7DAA-511D-364C-B89D-BB8BA7C29702}"/>
              </a:ext>
            </a:extLst>
          </p:cNvPr>
          <p:cNvSpPr>
            <a:spLocks noGrp="1"/>
          </p:cNvSpPr>
          <p:nvPr>
            <p:ph type="ftr" sz="quarter" idx="3"/>
          </p:nvPr>
        </p:nvSpPr>
        <p:spPr>
          <a:prstGeom prst="rect">
            <a:avLst/>
          </a:prstGeom>
        </p:spPr>
        <p:txBody>
          <a:bodyPr/>
          <a:lstStyle/>
          <a:p>
            <a:pPr algn="l"/>
            <a:r>
              <a:rPr lang="en-US" sz="600"/>
              <a:t>Metrics provided by </a:t>
            </a:r>
            <a:r>
              <a:rPr lang="en-US" sz="600" err="1"/>
              <a:t>Trella</a:t>
            </a:r>
            <a:r>
              <a:rPr lang="en-US" sz="600"/>
              <a:t> Health. As one of only a few companies in the country deemed an Innovator under the Centers for Medicare and Medicaid Services’ Virtual Research Data Center Program, </a:t>
            </a:r>
            <a:r>
              <a:rPr lang="en-US" sz="600" err="1"/>
              <a:t>Trella</a:t>
            </a:r>
            <a:r>
              <a:rPr lang="en-US" sz="600"/>
              <a:t> has access to 100% of Medicare Part A and Part B claims data. All insights presented are derived from the analysis of 1.2 billion claims annually.</a:t>
            </a:r>
          </a:p>
        </p:txBody>
      </p:sp>
      <p:sp>
        <p:nvSpPr>
          <p:cNvPr id="4" name="Slide Number Placeholder 3">
            <a:extLst>
              <a:ext uri="{FF2B5EF4-FFF2-40B4-BE49-F238E27FC236}">
                <a16:creationId xmlns:a16="http://schemas.microsoft.com/office/drawing/2014/main" id="{33378D2C-51BA-754B-ADB9-3B69BDF96A44}"/>
              </a:ext>
            </a:extLst>
          </p:cNvPr>
          <p:cNvSpPr>
            <a:spLocks noGrp="1"/>
          </p:cNvSpPr>
          <p:nvPr>
            <p:ph type="sldNum" sz="quarter" idx="4"/>
          </p:nvPr>
        </p:nvSpPr>
        <p:spPr/>
        <p:txBody>
          <a:bodyPr/>
          <a:lstStyle/>
          <a:p>
            <a:fld id="{0D9B0BB9-1200-C34D-B0BF-E3B776D0E685}" type="slidenum">
              <a:rPr lang="en-US" smtClean="0"/>
              <a:pPr/>
              <a:t>6</a:t>
            </a:fld>
            <a:endParaRPr lang="en-US"/>
          </a:p>
        </p:txBody>
      </p:sp>
      <p:sp>
        <p:nvSpPr>
          <p:cNvPr id="19" name="Text Placeholder 18">
            <a:extLst>
              <a:ext uri="{FF2B5EF4-FFF2-40B4-BE49-F238E27FC236}">
                <a16:creationId xmlns:a16="http://schemas.microsoft.com/office/drawing/2014/main" id="{CD603ED7-F679-3B4C-B08A-DB5187919C40}"/>
              </a:ext>
            </a:extLst>
          </p:cNvPr>
          <p:cNvSpPr>
            <a:spLocks noGrp="1"/>
          </p:cNvSpPr>
          <p:nvPr>
            <p:ph type="body" sz="quarter" idx="14"/>
          </p:nvPr>
        </p:nvSpPr>
        <p:spPr>
          <a:xfrm>
            <a:off x="567432" y="7039666"/>
            <a:ext cx="4274401" cy="290518"/>
          </a:xfrm>
        </p:spPr>
        <p:txBody>
          <a:bodyPr/>
          <a:lstStyle/>
          <a:p>
            <a:r>
              <a:rPr lang="en-US" dirty="0"/>
              <a:t>KEY METRIC: READMISSION RATE</a:t>
            </a:r>
          </a:p>
        </p:txBody>
      </p:sp>
      <p:sp>
        <p:nvSpPr>
          <p:cNvPr id="6" name="Text Placeholder 5">
            <a:extLst>
              <a:ext uri="{FF2B5EF4-FFF2-40B4-BE49-F238E27FC236}">
                <a16:creationId xmlns:a16="http://schemas.microsoft.com/office/drawing/2014/main" id="{DD546AFC-4758-D945-95DE-557F4B032F48}"/>
              </a:ext>
            </a:extLst>
          </p:cNvPr>
          <p:cNvSpPr>
            <a:spLocks noGrp="1"/>
          </p:cNvSpPr>
          <p:nvPr>
            <p:ph type="body" sz="quarter" idx="15"/>
          </p:nvPr>
        </p:nvSpPr>
        <p:spPr/>
        <p:txBody>
          <a:bodyPr/>
          <a:lstStyle/>
          <a:p>
            <a:pPr marL="0" indent="0">
              <a:lnSpc>
                <a:spcPct val="100000"/>
              </a:lnSpc>
              <a:buNone/>
            </a:pPr>
            <a:r>
              <a:rPr lang="en-US" sz="1050" dirty="0"/>
              <a:t>We focus on providing early hospice care and longer ALOS to reduce end-of-life costs while also improving the patient and family experience. Partnering with the right hospices and referring appropriate patients sooner can makes a big impact on quality of life and overall costs. </a:t>
            </a:r>
          </a:p>
          <a:p>
            <a:pPr marL="0" indent="0">
              <a:buNone/>
            </a:pPr>
            <a:endParaRPr lang="en-US" dirty="0"/>
          </a:p>
          <a:p>
            <a:endParaRPr lang="en-US" dirty="0"/>
          </a:p>
        </p:txBody>
      </p:sp>
      <p:sp>
        <p:nvSpPr>
          <p:cNvPr id="8" name="Text Placeholder 7">
            <a:extLst>
              <a:ext uri="{FF2B5EF4-FFF2-40B4-BE49-F238E27FC236}">
                <a16:creationId xmlns:a16="http://schemas.microsoft.com/office/drawing/2014/main" id="{F6DDA33C-C306-704E-A785-2AB5E57AEC2D}"/>
              </a:ext>
            </a:extLst>
          </p:cNvPr>
          <p:cNvSpPr>
            <a:spLocks noGrp="1"/>
          </p:cNvSpPr>
          <p:nvPr>
            <p:ph type="body" sz="quarter" idx="17"/>
          </p:nvPr>
        </p:nvSpPr>
        <p:spPr/>
        <p:txBody>
          <a:bodyPr/>
          <a:lstStyle/>
          <a:p>
            <a:pPr>
              <a:lnSpc>
                <a:spcPct val="100000"/>
              </a:lnSpc>
            </a:pPr>
            <a:r>
              <a:rPr lang="en-US" sz="900" b="1" dirty="0">
                <a:solidFill>
                  <a:srgbClr val="000000"/>
                </a:solidFill>
              </a:rPr>
              <a:t>Average Length of Stay – </a:t>
            </a:r>
            <a:r>
              <a:rPr lang="en-US" sz="900" dirty="0"/>
              <a:t>Average length of stay for all patients discharged from this hospice within the specified time period.</a:t>
            </a:r>
          </a:p>
          <a:p>
            <a:endParaRPr lang="en-US" dirty="0"/>
          </a:p>
        </p:txBody>
      </p:sp>
      <p:sp>
        <p:nvSpPr>
          <p:cNvPr id="12" name="Title 7">
            <a:extLst>
              <a:ext uri="{FF2B5EF4-FFF2-40B4-BE49-F238E27FC236}">
                <a16:creationId xmlns:a16="http://schemas.microsoft.com/office/drawing/2014/main" id="{75C85B16-D4DB-614D-A5C4-197D6F2F3B2A}"/>
              </a:ext>
            </a:extLst>
          </p:cNvPr>
          <p:cNvSpPr txBox="1">
            <a:spLocks/>
          </p:cNvSpPr>
          <p:nvPr/>
        </p:nvSpPr>
        <p:spPr>
          <a:xfrm>
            <a:off x="344495" y="39814"/>
            <a:ext cx="7291885" cy="1072896"/>
          </a:xfrm>
          <a:prstGeom prst="rect">
            <a:avLst/>
          </a:prstGeom>
        </p:spPr>
        <p:txBody>
          <a:bodyPr vert="horz" wrap="square" lIns="91440" tIns="45720" rIns="91440" bIns="45720" rtlCol="0" anchor="ctr">
            <a:normAutofit/>
          </a:bodyPr>
          <a:lstStyle>
            <a:lvl1pPr algn="l" defTabSz="388601" rtl="0" eaLnBrk="1" latinLnBrk="0" hangingPunct="1">
              <a:lnSpc>
                <a:spcPct val="85000"/>
              </a:lnSpc>
              <a:spcBef>
                <a:spcPct val="0"/>
              </a:spcBef>
              <a:buNone/>
              <a:defRPr sz="2040" b="0" kern="1200">
                <a:solidFill>
                  <a:srgbClr val="000000"/>
                </a:solidFill>
                <a:latin typeface="+mj-lt"/>
                <a:ea typeface="+mj-ea"/>
                <a:cs typeface="+mj-cs"/>
              </a:defRPr>
            </a:lvl1pPr>
          </a:lstStyle>
          <a:p>
            <a:r>
              <a:rPr lang="en-US" sz="800" b="1" dirty="0"/>
              <a:t>DR. MARK SMITH  |  TWIN OAKS HOSPICE</a:t>
            </a:r>
          </a:p>
        </p:txBody>
      </p:sp>
      <p:sp>
        <p:nvSpPr>
          <p:cNvPr id="13" name="Rectangle 12">
            <a:extLst>
              <a:ext uri="{FF2B5EF4-FFF2-40B4-BE49-F238E27FC236}">
                <a16:creationId xmlns:a16="http://schemas.microsoft.com/office/drawing/2014/main" id="{C53C02A4-9717-8545-9B10-21EED6CD9984}"/>
              </a:ext>
            </a:extLst>
          </p:cNvPr>
          <p:cNvSpPr/>
          <p:nvPr/>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0032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screenshot of a cell phone&#10;&#10;Description automatically generated">
            <a:extLst>
              <a:ext uri="{FF2B5EF4-FFF2-40B4-BE49-F238E27FC236}">
                <a16:creationId xmlns:a16="http://schemas.microsoft.com/office/drawing/2014/main" id="{35CDFCC1-D2ED-491D-8773-FB0274E1E06C}"/>
              </a:ext>
            </a:extLst>
          </p:cNvPr>
          <p:cNvPicPr>
            <a:picLocks noChangeAspect="1"/>
          </p:cNvPicPr>
          <p:nvPr/>
        </p:nvPicPr>
        <p:blipFill>
          <a:blip r:embed="rId2"/>
          <a:stretch>
            <a:fillRect/>
          </a:stretch>
        </p:blipFill>
        <p:spPr>
          <a:xfrm>
            <a:off x="669031" y="2120901"/>
            <a:ext cx="6535625" cy="4116446"/>
          </a:xfrm>
          <a:prstGeom prst="rect">
            <a:avLst/>
          </a:prstGeom>
        </p:spPr>
      </p:pic>
      <p:sp>
        <p:nvSpPr>
          <p:cNvPr id="3" name="Footer Placeholder 2">
            <a:extLst>
              <a:ext uri="{FF2B5EF4-FFF2-40B4-BE49-F238E27FC236}">
                <a16:creationId xmlns:a16="http://schemas.microsoft.com/office/drawing/2014/main" id="{8CDC7DAA-511D-364C-B89D-BB8BA7C29702}"/>
              </a:ext>
            </a:extLst>
          </p:cNvPr>
          <p:cNvSpPr>
            <a:spLocks noGrp="1"/>
          </p:cNvSpPr>
          <p:nvPr>
            <p:ph type="ftr" sz="quarter" idx="3"/>
          </p:nvPr>
        </p:nvSpPr>
        <p:spPr>
          <a:prstGeom prst="rect">
            <a:avLst/>
          </a:prstGeom>
        </p:spPr>
        <p:txBody>
          <a:bodyPr/>
          <a:lstStyle/>
          <a:p>
            <a:pPr algn="l"/>
            <a:r>
              <a:rPr lang="en-US" sz="600"/>
              <a:t>Metrics provided by </a:t>
            </a:r>
            <a:r>
              <a:rPr lang="en-US" sz="600" err="1"/>
              <a:t>Trella</a:t>
            </a:r>
            <a:r>
              <a:rPr lang="en-US" sz="600"/>
              <a:t> Health. As one of only a few companies in the country deemed an Innovator under the Centers for Medicare and Medicaid Services’ Virtual Research Data Center Program, </a:t>
            </a:r>
            <a:r>
              <a:rPr lang="en-US" sz="600" err="1"/>
              <a:t>Trella</a:t>
            </a:r>
            <a:r>
              <a:rPr lang="en-US" sz="600"/>
              <a:t> has access to 100% of Medicare Part A and Part B claims data. All insights presented are derived from the analysis of 1.2 billion claims annually.</a:t>
            </a:r>
          </a:p>
        </p:txBody>
      </p:sp>
      <p:sp>
        <p:nvSpPr>
          <p:cNvPr id="4" name="Slide Number Placeholder 3">
            <a:extLst>
              <a:ext uri="{FF2B5EF4-FFF2-40B4-BE49-F238E27FC236}">
                <a16:creationId xmlns:a16="http://schemas.microsoft.com/office/drawing/2014/main" id="{33378D2C-51BA-754B-ADB9-3B69BDF96A44}"/>
              </a:ext>
            </a:extLst>
          </p:cNvPr>
          <p:cNvSpPr>
            <a:spLocks noGrp="1"/>
          </p:cNvSpPr>
          <p:nvPr>
            <p:ph type="sldNum" sz="quarter" idx="4"/>
          </p:nvPr>
        </p:nvSpPr>
        <p:spPr/>
        <p:txBody>
          <a:bodyPr/>
          <a:lstStyle/>
          <a:p>
            <a:fld id="{0D9B0BB9-1200-C34D-B0BF-E3B776D0E685}" type="slidenum">
              <a:rPr lang="en-US" smtClean="0"/>
              <a:pPr/>
              <a:t>7</a:t>
            </a:fld>
            <a:endParaRPr lang="en-US"/>
          </a:p>
        </p:txBody>
      </p:sp>
      <p:sp>
        <p:nvSpPr>
          <p:cNvPr id="19" name="Text Placeholder 18">
            <a:extLst>
              <a:ext uri="{FF2B5EF4-FFF2-40B4-BE49-F238E27FC236}">
                <a16:creationId xmlns:a16="http://schemas.microsoft.com/office/drawing/2014/main" id="{CD603ED7-F679-3B4C-B08A-DB5187919C40}"/>
              </a:ext>
            </a:extLst>
          </p:cNvPr>
          <p:cNvSpPr>
            <a:spLocks noGrp="1"/>
          </p:cNvSpPr>
          <p:nvPr>
            <p:ph type="body" sz="quarter" idx="14"/>
          </p:nvPr>
        </p:nvSpPr>
        <p:spPr/>
        <p:txBody>
          <a:bodyPr/>
          <a:lstStyle/>
          <a:p>
            <a:r>
              <a:rPr lang="en-US" dirty="0"/>
              <a:t>KEY METRIC: HOSPITALIZATION RATE</a:t>
            </a:r>
          </a:p>
          <a:p>
            <a:endParaRPr lang="en-US" sz="900" dirty="0"/>
          </a:p>
          <a:p>
            <a:endParaRPr lang="en-US" dirty="0"/>
          </a:p>
        </p:txBody>
      </p:sp>
      <p:sp>
        <p:nvSpPr>
          <p:cNvPr id="5" name="Text Placeholder 4">
            <a:extLst>
              <a:ext uri="{FF2B5EF4-FFF2-40B4-BE49-F238E27FC236}">
                <a16:creationId xmlns:a16="http://schemas.microsoft.com/office/drawing/2014/main" id="{999DDC9C-B8F8-EC49-8FF8-8523D1847C20}"/>
              </a:ext>
            </a:extLst>
          </p:cNvPr>
          <p:cNvSpPr>
            <a:spLocks noGrp="1"/>
          </p:cNvSpPr>
          <p:nvPr>
            <p:ph type="body" sz="quarter" idx="15"/>
          </p:nvPr>
        </p:nvSpPr>
        <p:spPr/>
        <p:txBody>
          <a:bodyPr/>
          <a:lstStyle/>
          <a:p>
            <a:pPr marL="0" indent="0">
              <a:lnSpc>
                <a:spcPct val="100000"/>
              </a:lnSpc>
              <a:buNone/>
            </a:pPr>
            <a:r>
              <a:rPr lang="en-US" sz="1050" dirty="0"/>
              <a:t>Our team of caregivers focus on providing the right care at the right time to our hospice patients. This helps reduce the need for acute services, as evidenced by our lower hospitalization rate.</a:t>
            </a:r>
          </a:p>
          <a:p>
            <a:pPr marL="0" indent="0">
              <a:buNone/>
            </a:pPr>
            <a:endParaRPr lang="en-US" dirty="0"/>
          </a:p>
          <a:p>
            <a:endParaRPr lang="en-US" dirty="0"/>
          </a:p>
        </p:txBody>
      </p:sp>
      <p:sp>
        <p:nvSpPr>
          <p:cNvPr id="7" name="Text Placeholder 6">
            <a:extLst>
              <a:ext uri="{FF2B5EF4-FFF2-40B4-BE49-F238E27FC236}">
                <a16:creationId xmlns:a16="http://schemas.microsoft.com/office/drawing/2014/main" id="{0E695DB0-287C-6744-8399-D433A51AAF35}"/>
              </a:ext>
            </a:extLst>
          </p:cNvPr>
          <p:cNvSpPr>
            <a:spLocks noGrp="1"/>
          </p:cNvSpPr>
          <p:nvPr>
            <p:ph type="body" sz="quarter" idx="17"/>
          </p:nvPr>
        </p:nvSpPr>
        <p:spPr/>
        <p:txBody>
          <a:bodyPr/>
          <a:lstStyle/>
          <a:p>
            <a:pPr marL="125413" indent="-125413">
              <a:lnSpc>
                <a:spcPct val="100000"/>
              </a:lnSpc>
            </a:pPr>
            <a:r>
              <a:rPr lang="en-US" sz="900" b="1" dirty="0">
                <a:solidFill>
                  <a:srgbClr val="000000"/>
                </a:solidFill>
              </a:rPr>
              <a:t>Hospitalization Rate – </a:t>
            </a:r>
            <a:r>
              <a:rPr lang="en-US" sz="900" dirty="0">
                <a:ea typeface="+mn-lt"/>
                <a:cs typeface="+mn-lt"/>
              </a:rPr>
              <a:t>The agency’s two year overall rate of hospitalization (where this agency’s patients were admitted to a short-term acute stay during a home health services episode (includes transfers) OR within 30 days of Home Health discharge).</a:t>
            </a:r>
          </a:p>
          <a:p>
            <a:endParaRPr lang="en-US" dirty="0"/>
          </a:p>
        </p:txBody>
      </p:sp>
      <p:sp>
        <p:nvSpPr>
          <p:cNvPr id="12" name="Title 7">
            <a:extLst>
              <a:ext uri="{FF2B5EF4-FFF2-40B4-BE49-F238E27FC236}">
                <a16:creationId xmlns:a16="http://schemas.microsoft.com/office/drawing/2014/main" id="{75C85B16-D4DB-614D-A5C4-197D6F2F3B2A}"/>
              </a:ext>
            </a:extLst>
          </p:cNvPr>
          <p:cNvSpPr txBox="1">
            <a:spLocks/>
          </p:cNvSpPr>
          <p:nvPr/>
        </p:nvSpPr>
        <p:spPr>
          <a:xfrm>
            <a:off x="344495" y="39814"/>
            <a:ext cx="7291885" cy="1072896"/>
          </a:xfrm>
          <a:prstGeom prst="rect">
            <a:avLst/>
          </a:prstGeom>
        </p:spPr>
        <p:txBody>
          <a:bodyPr vert="horz" wrap="square" lIns="91440" tIns="45720" rIns="91440" bIns="45720" rtlCol="0" anchor="ctr">
            <a:normAutofit/>
          </a:bodyPr>
          <a:lstStyle>
            <a:lvl1pPr algn="l" defTabSz="388601" rtl="0" eaLnBrk="1" latinLnBrk="0" hangingPunct="1">
              <a:lnSpc>
                <a:spcPct val="85000"/>
              </a:lnSpc>
              <a:spcBef>
                <a:spcPct val="0"/>
              </a:spcBef>
              <a:buNone/>
              <a:defRPr sz="2040" b="0" kern="1200">
                <a:solidFill>
                  <a:srgbClr val="000000"/>
                </a:solidFill>
                <a:latin typeface="+mj-lt"/>
                <a:ea typeface="+mj-ea"/>
                <a:cs typeface="+mj-cs"/>
              </a:defRPr>
            </a:lvl1pPr>
          </a:lstStyle>
          <a:p>
            <a:r>
              <a:rPr lang="en-US" sz="800" b="1" dirty="0"/>
              <a:t>DR. MARK SMITH  |  TWIN OAKS HOSPICE</a:t>
            </a:r>
          </a:p>
        </p:txBody>
      </p:sp>
      <p:sp>
        <p:nvSpPr>
          <p:cNvPr id="13" name="Rectangle 12">
            <a:extLst>
              <a:ext uri="{FF2B5EF4-FFF2-40B4-BE49-F238E27FC236}">
                <a16:creationId xmlns:a16="http://schemas.microsoft.com/office/drawing/2014/main" id="{C53C02A4-9717-8545-9B10-21EED6CD9984}"/>
              </a:ext>
            </a:extLst>
          </p:cNvPr>
          <p:cNvSpPr/>
          <p:nvPr/>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62935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EB3C496-8B3B-5947-8C53-CDF8FB350DCE}"/>
              </a:ext>
            </a:extLst>
          </p:cNvPr>
          <p:cNvSpPr>
            <a:spLocks noGrp="1"/>
          </p:cNvSpPr>
          <p:nvPr>
            <p:ph type="sldNum" sz="quarter" idx="4"/>
          </p:nvPr>
        </p:nvSpPr>
        <p:spPr/>
        <p:txBody>
          <a:bodyPr/>
          <a:lstStyle/>
          <a:p>
            <a:fld id="{0D9B0BB9-1200-C34D-B0BF-E3B776D0E685}" type="slidenum">
              <a:rPr lang="en-US" smtClean="0"/>
              <a:pPr/>
              <a:t>8</a:t>
            </a:fld>
            <a:endParaRPr lang="en-US"/>
          </a:p>
        </p:txBody>
      </p:sp>
      <p:sp>
        <p:nvSpPr>
          <p:cNvPr id="12" name="Picture Placeholder 11">
            <a:extLst>
              <a:ext uri="{FF2B5EF4-FFF2-40B4-BE49-F238E27FC236}">
                <a16:creationId xmlns:a16="http://schemas.microsoft.com/office/drawing/2014/main" id="{037DCE1D-D40B-7D44-9CCE-D8746CA9E4D2}"/>
              </a:ext>
            </a:extLst>
          </p:cNvPr>
          <p:cNvSpPr>
            <a:spLocks noGrp="1"/>
          </p:cNvSpPr>
          <p:nvPr>
            <p:ph type="pic" sz="quarter" idx="11"/>
          </p:nvPr>
        </p:nvSpPr>
        <p:spPr/>
      </p:sp>
      <p:sp>
        <p:nvSpPr>
          <p:cNvPr id="9" name="Text Placeholder 8">
            <a:extLst>
              <a:ext uri="{FF2B5EF4-FFF2-40B4-BE49-F238E27FC236}">
                <a16:creationId xmlns:a16="http://schemas.microsoft.com/office/drawing/2014/main" id="{98FE0F82-BFF8-DD45-AC08-36540506F10A}"/>
              </a:ext>
            </a:extLst>
          </p:cNvPr>
          <p:cNvSpPr>
            <a:spLocks noGrp="1"/>
          </p:cNvSpPr>
          <p:nvPr>
            <p:ph type="body" sz="quarter" idx="10"/>
          </p:nvPr>
        </p:nvSpPr>
        <p:spPr/>
        <p:txBody>
          <a:bodyPr/>
          <a:lstStyle/>
          <a:p>
            <a:pPr>
              <a:lnSpc>
                <a:spcPct val="100000"/>
              </a:lnSpc>
            </a:pPr>
            <a:r>
              <a:rPr lang="en-US" sz="900">
                <a:solidFill>
                  <a:srgbClr val="000000"/>
                </a:solidFill>
              </a:rPr>
              <a:t>Sed </a:t>
            </a:r>
            <a:r>
              <a:rPr lang="en-US" sz="900" err="1">
                <a:solidFill>
                  <a:srgbClr val="000000"/>
                </a:solidFill>
              </a:rPr>
              <a:t>mollis</a:t>
            </a:r>
            <a:r>
              <a:rPr lang="en-US" sz="900">
                <a:solidFill>
                  <a:srgbClr val="000000"/>
                </a:solidFill>
              </a:rPr>
              <a:t> </a:t>
            </a:r>
            <a:r>
              <a:rPr lang="en-US" sz="900" err="1">
                <a:solidFill>
                  <a:srgbClr val="000000"/>
                </a:solidFill>
              </a:rPr>
              <a:t>pellentesque</a:t>
            </a:r>
            <a:r>
              <a:rPr lang="en-US" sz="900">
                <a:solidFill>
                  <a:srgbClr val="000000"/>
                </a:solidFill>
              </a:rPr>
              <a:t> </a:t>
            </a:r>
            <a:r>
              <a:rPr lang="en-US" sz="900" err="1">
                <a:solidFill>
                  <a:srgbClr val="000000"/>
                </a:solidFill>
              </a:rPr>
              <a:t>risus</a:t>
            </a:r>
            <a:r>
              <a:rPr lang="en-US" sz="900">
                <a:solidFill>
                  <a:srgbClr val="000000"/>
                </a:solidFill>
              </a:rPr>
              <a:t>, </a:t>
            </a:r>
            <a:r>
              <a:rPr lang="en-US" sz="900" err="1">
                <a:solidFill>
                  <a:srgbClr val="000000"/>
                </a:solidFill>
              </a:rPr>
              <a:t>eu</a:t>
            </a:r>
            <a:r>
              <a:rPr lang="en-US" sz="900">
                <a:solidFill>
                  <a:srgbClr val="000000"/>
                </a:solidFill>
              </a:rPr>
              <a:t> </a:t>
            </a:r>
            <a:r>
              <a:rPr lang="en-US" sz="900" err="1">
                <a:solidFill>
                  <a:srgbClr val="000000"/>
                </a:solidFill>
              </a:rPr>
              <a:t>scelerisque</a:t>
            </a:r>
            <a:r>
              <a:rPr lang="en-US" sz="900">
                <a:solidFill>
                  <a:srgbClr val="000000"/>
                </a:solidFill>
              </a:rPr>
              <a:t> </a:t>
            </a:r>
            <a:r>
              <a:rPr lang="en-US" sz="900" err="1">
                <a:solidFill>
                  <a:srgbClr val="000000"/>
                </a:solidFill>
              </a:rPr>
              <a:t>enim</a:t>
            </a:r>
            <a:r>
              <a:rPr lang="en-US" sz="900">
                <a:solidFill>
                  <a:srgbClr val="000000"/>
                </a:solidFill>
              </a:rPr>
              <a:t> </a:t>
            </a:r>
            <a:r>
              <a:rPr lang="en-US" sz="900" err="1">
                <a:solidFill>
                  <a:srgbClr val="000000"/>
                </a:solidFill>
              </a:rPr>
              <a:t>varius</a:t>
            </a:r>
            <a:r>
              <a:rPr lang="en-US" sz="900">
                <a:solidFill>
                  <a:srgbClr val="000000"/>
                </a:solidFill>
              </a:rPr>
              <a:t> </a:t>
            </a:r>
            <a:r>
              <a:rPr lang="en-US" sz="900" err="1">
                <a:solidFill>
                  <a:srgbClr val="000000"/>
                </a:solidFill>
              </a:rPr>
              <a:t>eget</a:t>
            </a:r>
            <a:r>
              <a:rPr lang="en-US" sz="900">
                <a:solidFill>
                  <a:srgbClr val="000000"/>
                </a:solidFill>
              </a:rPr>
              <a:t>. </a:t>
            </a:r>
            <a:r>
              <a:rPr lang="en-US" sz="900" err="1">
                <a:solidFill>
                  <a:srgbClr val="000000"/>
                </a:solidFill>
              </a:rPr>
              <a:t>Interdum</a:t>
            </a:r>
            <a:r>
              <a:rPr lang="en-US" sz="900">
                <a:solidFill>
                  <a:srgbClr val="000000"/>
                </a:solidFill>
              </a:rPr>
              <a:t> et </a:t>
            </a:r>
            <a:r>
              <a:rPr lang="en-US" sz="900" err="1">
                <a:solidFill>
                  <a:srgbClr val="000000"/>
                </a:solidFill>
              </a:rPr>
              <a:t>malesuada</a:t>
            </a:r>
            <a:r>
              <a:rPr lang="en-US" sz="900">
                <a:solidFill>
                  <a:srgbClr val="000000"/>
                </a:solidFill>
              </a:rPr>
              <a:t> fames ac ante ipsum </a:t>
            </a:r>
            <a:r>
              <a:rPr lang="en-US" sz="900" err="1">
                <a:solidFill>
                  <a:srgbClr val="000000"/>
                </a:solidFill>
              </a:rPr>
              <a:t>primis</a:t>
            </a:r>
            <a:r>
              <a:rPr lang="en-US" sz="900">
                <a:solidFill>
                  <a:srgbClr val="000000"/>
                </a:solidFill>
              </a:rPr>
              <a:t> in </a:t>
            </a:r>
            <a:r>
              <a:rPr lang="en-US" sz="900" err="1">
                <a:solidFill>
                  <a:srgbClr val="000000"/>
                </a:solidFill>
              </a:rPr>
              <a:t>faucibus</a:t>
            </a:r>
            <a:r>
              <a:rPr lang="en-US" sz="900">
                <a:solidFill>
                  <a:srgbClr val="000000"/>
                </a:solidFill>
              </a:rPr>
              <a:t>. </a:t>
            </a:r>
          </a:p>
          <a:p>
            <a:pPr>
              <a:lnSpc>
                <a:spcPct val="100000"/>
              </a:lnSpc>
            </a:pPr>
            <a:r>
              <a:rPr lang="en-US" sz="900">
                <a:solidFill>
                  <a:srgbClr val="000000"/>
                </a:solidFill>
              </a:rPr>
              <a:t>Nunc </a:t>
            </a:r>
            <a:r>
              <a:rPr lang="en-US" sz="900" err="1">
                <a:solidFill>
                  <a:srgbClr val="000000"/>
                </a:solidFill>
              </a:rPr>
              <a:t>justo</a:t>
            </a:r>
            <a:r>
              <a:rPr lang="en-US" sz="900">
                <a:solidFill>
                  <a:srgbClr val="000000"/>
                </a:solidFill>
              </a:rPr>
              <a:t> </a:t>
            </a:r>
            <a:r>
              <a:rPr lang="en-US" sz="900" err="1">
                <a:solidFill>
                  <a:srgbClr val="000000"/>
                </a:solidFill>
              </a:rPr>
              <a:t>odio</a:t>
            </a:r>
            <a:r>
              <a:rPr lang="en-US" sz="900">
                <a:solidFill>
                  <a:srgbClr val="000000"/>
                </a:solidFill>
              </a:rPr>
              <a:t>, </a:t>
            </a:r>
            <a:r>
              <a:rPr lang="en-US" sz="900" err="1">
                <a:solidFill>
                  <a:srgbClr val="000000"/>
                </a:solidFill>
              </a:rPr>
              <a:t>imperdiet</a:t>
            </a:r>
            <a:r>
              <a:rPr lang="en-US" sz="900">
                <a:solidFill>
                  <a:srgbClr val="000000"/>
                </a:solidFill>
              </a:rPr>
              <a:t> </a:t>
            </a:r>
            <a:r>
              <a:rPr lang="en-US" sz="900" err="1">
                <a:solidFill>
                  <a:srgbClr val="000000"/>
                </a:solidFill>
              </a:rPr>
              <a:t>nec</a:t>
            </a:r>
            <a:r>
              <a:rPr lang="en-US" sz="900">
                <a:solidFill>
                  <a:srgbClr val="000000"/>
                </a:solidFill>
              </a:rPr>
              <a:t> </a:t>
            </a:r>
            <a:r>
              <a:rPr lang="en-US" sz="900" err="1">
                <a:solidFill>
                  <a:srgbClr val="000000"/>
                </a:solidFill>
              </a:rPr>
              <a:t>varius</a:t>
            </a:r>
            <a:r>
              <a:rPr lang="en-US" sz="900">
                <a:solidFill>
                  <a:srgbClr val="000000"/>
                </a:solidFill>
              </a:rPr>
              <a:t> et, </a:t>
            </a:r>
            <a:r>
              <a:rPr lang="en-US" sz="900" err="1">
                <a:solidFill>
                  <a:srgbClr val="000000"/>
                </a:solidFill>
              </a:rPr>
              <a:t>efficitur</a:t>
            </a:r>
            <a:r>
              <a:rPr lang="en-US" sz="900">
                <a:solidFill>
                  <a:srgbClr val="000000"/>
                </a:solidFill>
              </a:rPr>
              <a:t> a </a:t>
            </a:r>
            <a:r>
              <a:rPr lang="en-US" sz="900" err="1">
                <a:solidFill>
                  <a:srgbClr val="000000"/>
                </a:solidFill>
              </a:rPr>
              <a:t>neque</a:t>
            </a:r>
            <a:endParaRPr lang="en-US" sz="900">
              <a:solidFill>
                <a:srgbClr val="000000"/>
              </a:solidFill>
            </a:endParaRPr>
          </a:p>
          <a:p>
            <a:pPr>
              <a:lnSpc>
                <a:spcPct val="100000"/>
              </a:lnSpc>
            </a:pPr>
            <a:r>
              <a:rPr lang="en-US" sz="900" err="1">
                <a:solidFill>
                  <a:srgbClr val="000000"/>
                </a:solidFill>
              </a:rPr>
              <a:t>Interdum</a:t>
            </a:r>
            <a:r>
              <a:rPr lang="en-US" sz="900">
                <a:solidFill>
                  <a:srgbClr val="000000"/>
                </a:solidFill>
              </a:rPr>
              <a:t> et </a:t>
            </a:r>
            <a:r>
              <a:rPr lang="en-US" sz="900" err="1">
                <a:solidFill>
                  <a:srgbClr val="000000"/>
                </a:solidFill>
              </a:rPr>
              <a:t>malesuada</a:t>
            </a:r>
            <a:r>
              <a:rPr lang="en-US" sz="900">
                <a:solidFill>
                  <a:srgbClr val="000000"/>
                </a:solidFill>
              </a:rPr>
              <a:t> fames ac ante ipsum </a:t>
            </a:r>
            <a:r>
              <a:rPr lang="en-US" sz="900" err="1">
                <a:solidFill>
                  <a:srgbClr val="000000"/>
                </a:solidFill>
              </a:rPr>
              <a:t>primis</a:t>
            </a:r>
            <a:r>
              <a:rPr lang="en-US" sz="900">
                <a:solidFill>
                  <a:srgbClr val="000000"/>
                </a:solidFill>
              </a:rPr>
              <a:t> in </a:t>
            </a:r>
            <a:r>
              <a:rPr lang="en-US" sz="900" err="1">
                <a:solidFill>
                  <a:srgbClr val="000000"/>
                </a:solidFill>
              </a:rPr>
              <a:t>faucibus</a:t>
            </a:r>
            <a:r>
              <a:rPr lang="en-US" sz="900">
                <a:solidFill>
                  <a:srgbClr val="000000"/>
                </a:solidFill>
              </a:rPr>
              <a:t>.</a:t>
            </a:r>
          </a:p>
          <a:p>
            <a:pPr>
              <a:lnSpc>
                <a:spcPct val="100000"/>
              </a:lnSpc>
            </a:pPr>
            <a:endParaRPr lang="en-US" sz="900"/>
          </a:p>
        </p:txBody>
      </p:sp>
      <p:sp>
        <p:nvSpPr>
          <p:cNvPr id="10" name="Text Placeholder 9">
            <a:extLst>
              <a:ext uri="{FF2B5EF4-FFF2-40B4-BE49-F238E27FC236}">
                <a16:creationId xmlns:a16="http://schemas.microsoft.com/office/drawing/2014/main" id="{555FA0F5-92E9-AD4A-8CE8-DC5EEE681394}"/>
              </a:ext>
            </a:extLst>
          </p:cNvPr>
          <p:cNvSpPr>
            <a:spLocks noGrp="1"/>
          </p:cNvSpPr>
          <p:nvPr>
            <p:ph type="body" sz="quarter" idx="12"/>
          </p:nvPr>
        </p:nvSpPr>
        <p:spPr>
          <a:xfrm>
            <a:off x="567431" y="1303065"/>
            <a:ext cx="6637537" cy="1338397"/>
          </a:xfrm>
        </p:spPr>
        <p:txBody>
          <a:bodyPr/>
          <a:lstStyle/>
          <a:p>
            <a:r>
              <a:rPr lang="en-US" sz="1100" dirty="0" err="1">
                <a:solidFill>
                  <a:srgbClr val="000000"/>
                </a:solidFill>
              </a:rPr>
              <a:t>Curabitur</a:t>
            </a:r>
            <a:r>
              <a:rPr lang="en-US" sz="1100" dirty="0">
                <a:solidFill>
                  <a:srgbClr val="000000"/>
                </a:solidFill>
              </a:rPr>
              <a:t> </a:t>
            </a:r>
            <a:r>
              <a:rPr lang="en-US" sz="1100" dirty="0" err="1">
                <a:solidFill>
                  <a:srgbClr val="000000"/>
                </a:solidFill>
              </a:rPr>
              <a:t>sem</a:t>
            </a:r>
            <a:r>
              <a:rPr lang="en-US" sz="1100" dirty="0">
                <a:solidFill>
                  <a:srgbClr val="000000"/>
                </a:solidFill>
              </a:rPr>
              <a:t> ante, </a:t>
            </a:r>
            <a:r>
              <a:rPr lang="en-US" sz="1100" dirty="0" err="1">
                <a:solidFill>
                  <a:srgbClr val="000000"/>
                </a:solidFill>
              </a:rPr>
              <a:t>blandit</a:t>
            </a:r>
            <a:r>
              <a:rPr lang="en-US" sz="1100" dirty="0">
                <a:solidFill>
                  <a:srgbClr val="000000"/>
                </a:solidFill>
              </a:rPr>
              <a:t> </a:t>
            </a:r>
            <a:r>
              <a:rPr lang="en-US" sz="1100" dirty="0" err="1">
                <a:solidFill>
                  <a:srgbClr val="000000"/>
                </a:solidFill>
              </a:rPr>
              <a:t>eu</a:t>
            </a:r>
            <a:r>
              <a:rPr lang="en-US" sz="1100" dirty="0">
                <a:solidFill>
                  <a:srgbClr val="000000"/>
                </a:solidFill>
              </a:rPr>
              <a:t> </a:t>
            </a:r>
            <a:r>
              <a:rPr lang="en-US" sz="1100" dirty="0" err="1">
                <a:solidFill>
                  <a:srgbClr val="000000"/>
                </a:solidFill>
              </a:rPr>
              <a:t>vehicula</a:t>
            </a:r>
            <a:r>
              <a:rPr lang="en-US" sz="1100" dirty="0">
                <a:solidFill>
                  <a:srgbClr val="000000"/>
                </a:solidFill>
              </a:rPr>
              <a:t> </a:t>
            </a:r>
            <a:r>
              <a:rPr lang="en-US" sz="1100" dirty="0" err="1">
                <a:solidFill>
                  <a:srgbClr val="000000"/>
                </a:solidFill>
              </a:rPr>
              <a:t>nec</a:t>
            </a:r>
            <a:r>
              <a:rPr lang="en-US" sz="1100" dirty="0">
                <a:solidFill>
                  <a:srgbClr val="000000"/>
                </a:solidFill>
              </a:rPr>
              <a:t>, dictum non </a:t>
            </a:r>
            <a:r>
              <a:rPr lang="en-US" sz="1100" dirty="0" err="1">
                <a:solidFill>
                  <a:srgbClr val="000000"/>
                </a:solidFill>
              </a:rPr>
              <a:t>mauris</a:t>
            </a:r>
            <a:r>
              <a:rPr lang="en-US" sz="1100" dirty="0">
                <a:solidFill>
                  <a:srgbClr val="000000"/>
                </a:solidFill>
              </a:rPr>
              <a:t>. </a:t>
            </a:r>
            <a:r>
              <a:rPr lang="en-US" sz="1100" dirty="0" err="1">
                <a:solidFill>
                  <a:srgbClr val="000000"/>
                </a:solidFill>
              </a:rPr>
              <a:t>Nulla</a:t>
            </a:r>
            <a:r>
              <a:rPr lang="en-US" sz="1100" dirty="0">
                <a:solidFill>
                  <a:srgbClr val="000000"/>
                </a:solidFill>
              </a:rPr>
              <a:t> </a:t>
            </a:r>
            <a:r>
              <a:rPr lang="en-US" sz="1100" dirty="0" err="1">
                <a:solidFill>
                  <a:srgbClr val="000000"/>
                </a:solidFill>
              </a:rPr>
              <a:t>volutpat</a:t>
            </a:r>
            <a:r>
              <a:rPr lang="en-US" sz="1100" dirty="0">
                <a:solidFill>
                  <a:srgbClr val="000000"/>
                </a:solidFill>
              </a:rPr>
              <a:t> </a:t>
            </a:r>
            <a:r>
              <a:rPr lang="en-US" sz="1100" dirty="0" err="1">
                <a:solidFill>
                  <a:srgbClr val="000000"/>
                </a:solidFill>
              </a:rPr>
              <a:t>tincidunt</a:t>
            </a:r>
            <a:r>
              <a:rPr lang="en-US" sz="1100" dirty="0">
                <a:solidFill>
                  <a:srgbClr val="000000"/>
                </a:solidFill>
              </a:rPr>
              <a:t> </a:t>
            </a:r>
            <a:r>
              <a:rPr lang="en-US" sz="1100" dirty="0" err="1">
                <a:solidFill>
                  <a:srgbClr val="000000"/>
                </a:solidFill>
              </a:rPr>
              <a:t>enim</a:t>
            </a:r>
            <a:r>
              <a:rPr lang="en-US" sz="1100" dirty="0">
                <a:solidFill>
                  <a:srgbClr val="000000"/>
                </a:solidFill>
              </a:rPr>
              <a:t> ac </a:t>
            </a:r>
            <a:r>
              <a:rPr lang="en-US" sz="1100" dirty="0" err="1">
                <a:solidFill>
                  <a:srgbClr val="000000"/>
                </a:solidFill>
              </a:rPr>
              <a:t>faucibus</a:t>
            </a:r>
            <a:r>
              <a:rPr lang="en-US" sz="1100" dirty="0">
                <a:solidFill>
                  <a:srgbClr val="000000"/>
                </a:solidFill>
              </a:rPr>
              <a:t>. </a:t>
            </a:r>
            <a:r>
              <a:rPr lang="en-US" sz="1100" dirty="0" err="1">
                <a:solidFill>
                  <a:srgbClr val="000000"/>
                </a:solidFill>
              </a:rPr>
              <a:t>Nullam</a:t>
            </a:r>
            <a:r>
              <a:rPr lang="en-US" sz="1100" dirty="0">
                <a:solidFill>
                  <a:srgbClr val="000000"/>
                </a:solidFill>
              </a:rPr>
              <a:t> et </a:t>
            </a:r>
            <a:r>
              <a:rPr lang="en-US" sz="1100" dirty="0" err="1">
                <a:solidFill>
                  <a:srgbClr val="000000"/>
                </a:solidFill>
              </a:rPr>
              <a:t>vehicula</a:t>
            </a:r>
            <a:r>
              <a:rPr lang="en-US" sz="1100" dirty="0">
                <a:solidFill>
                  <a:srgbClr val="000000"/>
                </a:solidFill>
              </a:rPr>
              <a:t> </a:t>
            </a:r>
            <a:r>
              <a:rPr lang="en-US" sz="1100" dirty="0" err="1">
                <a:solidFill>
                  <a:srgbClr val="000000"/>
                </a:solidFill>
              </a:rPr>
              <a:t>neque</a:t>
            </a:r>
            <a:r>
              <a:rPr lang="en-US" sz="1100" dirty="0">
                <a:solidFill>
                  <a:srgbClr val="000000"/>
                </a:solidFill>
              </a:rPr>
              <a:t>. </a:t>
            </a:r>
            <a:r>
              <a:rPr lang="en-US" sz="1100" dirty="0" err="1">
                <a:solidFill>
                  <a:srgbClr val="000000"/>
                </a:solidFill>
              </a:rPr>
              <a:t>Nulla</a:t>
            </a:r>
            <a:r>
              <a:rPr lang="en-US" sz="1100" dirty="0">
                <a:solidFill>
                  <a:srgbClr val="000000"/>
                </a:solidFill>
              </a:rPr>
              <a:t> </a:t>
            </a:r>
            <a:r>
              <a:rPr lang="en-US" sz="1100" dirty="0" err="1">
                <a:solidFill>
                  <a:srgbClr val="000000"/>
                </a:solidFill>
              </a:rPr>
              <a:t>rutrum</a:t>
            </a:r>
            <a:r>
              <a:rPr lang="en-US" sz="1100" dirty="0">
                <a:solidFill>
                  <a:srgbClr val="000000"/>
                </a:solidFill>
              </a:rPr>
              <a:t> </a:t>
            </a:r>
            <a:r>
              <a:rPr lang="en-US" sz="1100" dirty="0" err="1">
                <a:solidFill>
                  <a:srgbClr val="000000"/>
                </a:solidFill>
              </a:rPr>
              <a:t>est</a:t>
            </a:r>
            <a:r>
              <a:rPr lang="en-US" sz="1100" dirty="0">
                <a:solidFill>
                  <a:srgbClr val="000000"/>
                </a:solidFill>
              </a:rPr>
              <a:t> nisi, in </a:t>
            </a:r>
            <a:r>
              <a:rPr lang="en-US" sz="1100" dirty="0" err="1">
                <a:solidFill>
                  <a:srgbClr val="000000"/>
                </a:solidFill>
              </a:rPr>
              <a:t>mollis</a:t>
            </a:r>
            <a:r>
              <a:rPr lang="en-US" sz="1100" dirty="0">
                <a:solidFill>
                  <a:srgbClr val="000000"/>
                </a:solidFill>
              </a:rPr>
              <a:t> </a:t>
            </a:r>
            <a:r>
              <a:rPr lang="en-US" sz="1100" dirty="0" err="1">
                <a:solidFill>
                  <a:srgbClr val="000000"/>
                </a:solidFill>
              </a:rPr>
              <a:t>tortor</a:t>
            </a:r>
            <a:r>
              <a:rPr lang="en-US" sz="1100" dirty="0">
                <a:solidFill>
                  <a:srgbClr val="000000"/>
                </a:solidFill>
              </a:rPr>
              <a:t> </a:t>
            </a:r>
            <a:r>
              <a:rPr lang="en-US" sz="1100" dirty="0" err="1">
                <a:solidFill>
                  <a:srgbClr val="000000"/>
                </a:solidFill>
              </a:rPr>
              <a:t>porttitor</a:t>
            </a:r>
            <a:r>
              <a:rPr lang="en-US" sz="1100" dirty="0">
                <a:solidFill>
                  <a:srgbClr val="000000"/>
                </a:solidFill>
              </a:rPr>
              <a:t> semper. Ut </a:t>
            </a:r>
            <a:r>
              <a:rPr lang="en-US" sz="1100" dirty="0" err="1">
                <a:solidFill>
                  <a:srgbClr val="000000"/>
                </a:solidFill>
              </a:rPr>
              <a:t>varius</a:t>
            </a:r>
            <a:r>
              <a:rPr lang="en-US" sz="1100" dirty="0">
                <a:solidFill>
                  <a:srgbClr val="000000"/>
                </a:solidFill>
              </a:rPr>
              <a:t> et magna </a:t>
            </a:r>
            <a:r>
              <a:rPr lang="en-US" sz="1100" dirty="0" err="1">
                <a:solidFill>
                  <a:srgbClr val="000000"/>
                </a:solidFill>
              </a:rPr>
              <a:t>ullamcorper</a:t>
            </a:r>
            <a:r>
              <a:rPr lang="en-US" sz="1100" dirty="0">
                <a:solidFill>
                  <a:srgbClr val="000000"/>
                </a:solidFill>
              </a:rPr>
              <a:t> </a:t>
            </a:r>
            <a:r>
              <a:rPr lang="en-US" sz="1100" dirty="0" err="1">
                <a:solidFill>
                  <a:srgbClr val="000000"/>
                </a:solidFill>
              </a:rPr>
              <a:t>ullamcorper</a:t>
            </a:r>
            <a:r>
              <a:rPr lang="en-US" sz="1100" dirty="0">
                <a:solidFill>
                  <a:srgbClr val="000000"/>
                </a:solidFill>
              </a:rPr>
              <a:t>. Vestibulum in </a:t>
            </a:r>
            <a:r>
              <a:rPr lang="en-US" sz="1100" dirty="0" err="1">
                <a:solidFill>
                  <a:srgbClr val="000000"/>
                </a:solidFill>
              </a:rPr>
              <a:t>tristique</a:t>
            </a:r>
            <a:r>
              <a:rPr lang="en-US" sz="1100" dirty="0">
                <a:solidFill>
                  <a:srgbClr val="000000"/>
                </a:solidFill>
              </a:rPr>
              <a:t> mi. Proin sed </a:t>
            </a:r>
            <a:r>
              <a:rPr lang="en-US" sz="1100" dirty="0" err="1">
                <a:solidFill>
                  <a:srgbClr val="000000"/>
                </a:solidFill>
              </a:rPr>
              <a:t>orci</a:t>
            </a:r>
            <a:r>
              <a:rPr lang="en-US" sz="1100" dirty="0">
                <a:solidFill>
                  <a:srgbClr val="000000"/>
                </a:solidFill>
              </a:rPr>
              <a:t> </a:t>
            </a:r>
            <a:r>
              <a:rPr lang="en-US" sz="1100" dirty="0" err="1">
                <a:solidFill>
                  <a:srgbClr val="000000"/>
                </a:solidFill>
              </a:rPr>
              <a:t>eu</a:t>
            </a:r>
            <a:r>
              <a:rPr lang="en-US" sz="1100" dirty="0">
                <a:solidFill>
                  <a:srgbClr val="000000"/>
                </a:solidFill>
              </a:rPr>
              <a:t> </a:t>
            </a:r>
            <a:r>
              <a:rPr lang="en-US" sz="1100" dirty="0" err="1">
                <a:solidFill>
                  <a:srgbClr val="000000"/>
                </a:solidFill>
              </a:rPr>
              <a:t>elit</a:t>
            </a:r>
            <a:r>
              <a:rPr lang="en-US" sz="1100" dirty="0">
                <a:solidFill>
                  <a:srgbClr val="000000"/>
                </a:solidFill>
              </a:rPr>
              <a:t> </a:t>
            </a:r>
            <a:r>
              <a:rPr lang="en-US" sz="1100" dirty="0" err="1">
                <a:solidFill>
                  <a:srgbClr val="000000"/>
                </a:solidFill>
              </a:rPr>
              <a:t>vehicula</a:t>
            </a:r>
            <a:r>
              <a:rPr lang="en-US" sz="1100" dirty="0">
                <a:solidFill>
                  <a:srgbClr val="000000"/>
                </a:solidFill>
              </a:rPr>
              <a:t> </a:t>
            </a:r>
            <a:r>
              <a:rPr lang="en-US" sz="1100" dirty="0" err="1">
                <a:solidFill>
                  <a:srgbClr val="000000"/>
                </a:solidFill>
              </a:rPr>
              <a:t>placerat</a:t>
            </a:r>
            <a:r>
              <a:rPr lang="en-US" sz="1100" dirty="0">
                <a:solidFill>
                  <a:srgbClr val="000000"/>
                </a:solidFill>
              </a:rPr>
              <a:t> .</a:t>
            </a:r>
          </a:p>
        </p:txBody>
      </p:sp>
      <p:sp>
        <p:nvSpPr>
          <p:cNvPr id="14" name="Text Placeholder 13">
            <a:extLst>
              <a:ext uri="{FF2B5EF4-FFF2-40B4-BE49-F238E27FC236}">
                <a16:creationId xmlns:a16="http://schemas.microsoft.com/office/drawing/2014/main" id="{E7A2D523-970A-534E-A888-DFAEEE9C85C0}"/>
              </a:ext>
            </a:extLst>
          </p:cNvPr>
          <p:cNvSpPr>
            <a:spLocks noGrp="1"/>
          </p:cNvSpPr>
          <p:nvPr>
            <p:ph type="body" sz="quarter" idx="19"/>
          </p:nvPr>
        </p:nvSpPr>
        <p:spPr/>
        <p:txBody>
          <a:bodyPr/>
          <a:lstStyle/>
          <a:p>
            <a:endParaRPr lang="en-US"/>
          </a:p>
        </p:txBody>
      </p:sp>
      <p:sp>
        <p:nvSpPr>
          <p:cNvPr id="8" name="Title 7">
            <a:extLst>
              <a:ext uri="{FF2B5EF4-FFF2-40B4-BE49-F238E27FC236}">
                <a16:creationId xmlns:a16="http://schemas.microsoft.com/office/drawing/2014/main" id="{354C7997-6C09-BC47-9B97-440516296C42}"/>
              </a:ext>
            </a:extLst>
          </p:cNvPr>
          <p:cNvSpPr txBox="1">
            <a:spLocks/>
          </p:cNvSpPr>
          <p:nvPr/>
        </p:nvSpPr>
        <p:spPr>
          <a:xfrm>
            <a:off x="566739" y="39814"/>
            <a:ext cx="7069641" cy="1072896"/>
          </a:xfrm>
          <a:prstGeom prst="rect">
            <a:avLst/>
          </a:prstGeom>
        </p:spPr>
        <p:txBody>
          <a:bodyPr vert="horz" wrap="square" lIns="91440" tIns="45720" rIns="91440" bIns="45720" rtlCol="0" anchor="ctr">
            <a:normAutofit/>
          </a:bodyPr>
          <a:lstStyle>
            <a:lvl1pPr algn="l" defTabSz="388601" rtl="0" eaLnBrk="1" latinLnBrk="0" hangingPunct="1">
              <a:lnSpc>
                <a:spcPct val="85000"/>
              </a:lnSpc>
              <a:spcBef>
                <a:spcPct val="0"/>
              </a:spcBef>
              <a:buNone/>
              <a:defRPr sz="2040" b="0" kern="1200">
                <a:solidFill>
                  <a:srgbClr val="000000"/>
                </a:solidFill>
                <a:latin typeface="+mj-lt"/>
                <a:ea typeface="+mj-ea"/>
                <a:cs typeface="+mj-cs"/>
              </a:defRPr>
            </a:lvl1pPr>
          </a:lstStyle>
          <a:p>
            <a:r>
              <a:rPr lang="en-US" sz="1200" b="1" dirty="0"/>
              <a:t>SUMMARY</a:t>
            </a:r>
          </a:p>
        </p:txBody>
      </p:sp>
      <p:sp>
        <p:nvSpPr>
          <p:cNvPr id="11" name="Rectangle 10">
            <a:extLst>
              <a:ext uri="{FF2B5EF4-FFF2-40B4-BE49-F238E27FC236}">
                <a16:creationId xmlns:a16="http://schemas.microsoft.com/office/drawing/2014/main" id="{8173321D-D115-044D-837C-EA8A5399E8FD}"/>
              </a:ext>
            </a:extLst>
          </p:cNvPr>
          <p:cNvSpPr/>
          <p:nvPr/>
        </p:nvSpPr>
        <p:spPr>
          <a:xfrm rot="16200000">
            <a:off x="-109537" y="452437"/>
            <a:ext cx="466725" cy="2476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Subtitle 4">
            <a:extLst>
              <a:ext uri="{FF2B5EF4-FFF2-40B4-BE49-F238E27FC236}">
                <a16:creationId xmlns:a16="http://schemas.microsoft.com/office/drawing/2014/main" id="{30A4B043-48D9-3549-B71F-50BFF87B4BAB}"/>
              </a:ext>
            </a:extLst>
          </p:cNvPr>
          <p:cNvSpPr>
            <a:spLocks noGrp="1"/>
          </p:cNvSpPr>
          <p:nvPr>
            <p:ph type="subTitle" idx="1"/>
          </p:nvPr>
        </p:nvSpPr>
        <p:spPr>
          <a:xfrm>
            <a:off x="566739" y="7077308"/>
            <a:ext cx="6646692" cy="1330092"/>
          </a:xfrm>
        </p:spPr>
        <p:txBody>
          <a:bodyPr anchor="t"/>
          <a:lstStyle/>
          <a:p>
            <a:r>
              <a:rPr lang="en-US" dirty="0">
                <a:solidFill>
                  <a:srgbClr val="000000"/>
                </a:solidFill>
              </a:rPr>
              <a:t>Thank You</a:t>
            </a:r>
            <a:endParaRPr lang="en-US" dirty="0"/>
          </a:p>
          <a:p>
            <a:pPr>
              <a:lnSpc>
                <a:spcPct val="200000"/>
              </a:lnSpc>
            </a:pPr>
            <a:r>
              <a:rPr lang="en-US" sz="1400" b="1" dirty="0"/>
              <a:t>John Jones</a:t>
            </a:r>
          </a:p>
          <a:p>
            <a:r>
              <a:rPr lang="en-US" sz="1100" dirty="0">
                <a:hlinkClick r:id="rId2"/>
              </a:rPr>
              <a:t>jjones@twinoakshospice.com</a:t>
            </a:r>
            <a:endParaRPr lang="en-US" sz="1100" dirty="0"/>
          </a:p>
          <a:p>
            <a:r>
              <a:rPr lang="en-US" sz="1100" dirty="0">
                <a:solidFill>
                  <a:srgbClr val="000000"/>
                </a:solidFill>
              </a:rPr>
              <a:t>322-123-4567</a:t>
            </a:r>
          </a:p>
          <a:p>
            <a:endParaRPr lang="en-US" dirty="0"/>
          </a:p>
        </p:txBody>
      </p:sp>
    </p:spTree>
    <p:extLst>
      <p:ext uri="{BB962C8B-B14F-4D97-AF65-F5344CB8AC3E}">
        <p14:creationId xmlns:p14="http://schemas.microsoft.com/office/powerpoint/2010/main" val="719692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ray/Green Deck">
  <a:themeElements>
    <a:clrScheme name="Trella Health">
      <a:dk1>
        <a:srgbClr val="313E48"/>
      </a:dk1>
      <a:lt1>
        <a:srgbClr val="FFFFFF"/>
      </a:lt1>
      <a:dk2>
        <a:srgbClr val="5B6670"/>
      </a:dk2>
      <a:lt2>
        <a:srgbClr val="006548"/>
      </a:lt2>
      <a:accent1>
        <a:srgbClr val="3CAD48"/>
      </a:accent1>
      <a:accent2>
        <a:srgbClr val="CB3262"/>
      </a:accent2>
      <a:accent3>
        <a:srgbClr val="BED22F"/>
      </a:accent3>
      <a:accent4>
        <a:srgbClr val="F5821F"/>
      </a:accent4>
      <a:accent5>
        <a:srgbClr val="CB3262"/>
      </a:accent5>
      <a:accent6>
        <a:srgbClr val="FEC62A"/>
      </a:accent6>
      <a:hlink>
        <a:srgbClr val="0000FF"/>
      </a:hlink>
      <a:folHlink>
        <a:srgbClr val="80008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9E2E7A4A9D1354283502F22F4649448" ma:contentTypeVersion="12" ma:contentTypeDescription="Create a new document." ma:contentTypeScope="" ma:versionID="e2da1261eb65b802af8f15e197431419">
  <xsd:schema xmlns:xsd="http://www.w3.org/2001/XMLSchema" xmlns:xs="http://www.w3.org/2001/XMLSchema" xmlns:p="http://schemas.microsoft.com/office/2006/metadata/properties" xmlns:ns2="7da8c2c8-44b8-41ac-b693-7263d98e9309" xmlns:ns3="e0200d4f-b522-49d2-a2ae-4a26a5f99741" targetNamespace="http://schemas.microsoft.com/office/2006/metadata/properties" ma:root="true" ma:fieldsID="6a203b940fb4b9c02919fca31629bbb9" ns2:_="" ns3:_="">
    <xsd:import namespace="7da8c2c8-44b8-41ac-b693-7263d98e9309"/>
    <xsd:import namespace="e0200d4f-b522-49d2-a2ae-4a26a5f9974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DateTaken" minOccurs="0"/>
                <xsd:element ref="ns2:MediaServiceLocation"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a8c2c8-44b8-41ac-b693-7263d98e93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0200d4f-b522-49d2-a2ae-4a26a5f9974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40AA29-9335-4E5F-A2D6-7B9D2E120B4E}">
  <ds:schemaRefs>
    <ds:schemaRef ds:uri="http://purl.org/dc/elements/1.1/"/>
    <ds:schemaRef ds:uri="http://schemas.microsoft.com/office/2006/metadata/properties"/>
    <ds:schemaRef ds:uri="http://purl.org/dc/terms/"/>
    <ds:schemaRef ds:uri="e0200d4f-b522-49d2-a2ae-4a26a5f99741"/>
    <ds:schemaRef ds:uri="http://purl.org/dc/dcmitype/"/>
    <ds:schemaRef ds:uri="http://schemas.openxmlformats.org/package/2006/metadata/core-properties"/>
    <ds:schemaRef ds:uri="http://schemas.microsoft.com/office/2006/documentManagement/types"/>
    <ds:schemaRef ds:uri="7da8c2c8-44b8-41ac-b693-7263d98e9309"/>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5BF80C8A-C25C-4341-A80D-927EB2EFA043}">
  <ds:schemaRefs>
    <ds:schemaRef ds:uri="7da8c2c8-44b8-41ac-b693-7263d98e9309"/>
    <ds:schemaRef ds:uri="e0200d4f-b522-49d2-a2ae-4a26a5f997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04DED99-69B5-416C-BAAB-AF131AC09BC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53</TotalTime>
  <Words>1272</Words>
  <Application>Microsoft Office PowerPoint</Application>
  <PresentationFormat>Custom</PresentationFormat>
  <Paragraphs>70</Paragraphs>
  <Slides>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News Gothic MT</vt:lpstr>
      <vt:lpstr>Gray/Green Deck</vt:lpstr>
      <vt:lpstr>Twin Oaks Hospice Agency Comparison</vt:lpstr>
      <vt:lpstr>OUR MISSION STATEMENT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 Lop</dc:creator>
  <cp:lastModifiedBy>Charles Fox</cp:lastModifiedBy>
  <cp:revision>7</cp:revision>
  <dcterms:created xsi:type="dcterms:W3CDTF">2020-04-26T06:09:28Z</dcterms:created>
  <dcterms:modified xsi:type="dcterms:W3CDTF">2020-07-29T18:33:42Z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0x01010009E2E7A4A9D1354283502F22F4649448</vt:lpwstr>
  </property>
</Properties>
</file>